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media/image12.svg" ContentType="image/svg+xml"/>
  <Override PartName="/ppt/media/image14.svg" ContentType="image/svg+xml"/>
  <Override PartName="/ppt/media/image28.svg" ContentType="image/svg+xml"/>
  <Override PartName="/ppt/media/image30.svg" ContentType="image/svg+xml"/>
  <Override PartName="/ppt/media/image32.svg" ContentType="image/svg+xml"/>
  <Override PartName="/ppt/media/image7.svg" ContentType="image/svg+xml"/>
  <Override PartName="/ppt/media/image9.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4"/>
  </p:notesMasterIdLst>
  <p:sldIdLst>
    <p:sldId id="256" r:id="rId3"/>
    <p:sldId id="267" r:id="rId5"/>
    <p:sldId id="258" r:id="rId6"/>
    <p:sldId id="271" r:id="rId7"/>
    <p:sldId id="257" r:id="rId8"/>
    <p:sldId id="259" r:id="rId9"/>
    <p:sldId id="290" r:id="rId10"/>
    <p:sldId id="272" r:id="rId11"/>
    <p:sldId id="287" r:id="rId12"/>
    <p:sldId id="260" r:id="rId13"/>
    <p:sldId id="288" r:id="rId14"/>
    <p:sldId id="261" r:id="rId15"/>
    <p:sldId id="262" r:id="rId16"/>
    <p:sldId id="275" r:id="rId17"/>
    <p:sldId id="291" r:id="rId18"/>
    <p:sldId id="292" r:id="rId19"/>
    <p:sldId id="293" r:id="rId20"/>
    <p:sldId id="294" r:id="rId21"/>
    <p:sldId id="295" r:id="rId22"/>
    <p:sldId id="296" r:id="rId23"/>
    <p:sldId id="297" r:id="rId24"/>
    <p:sldId id="298" r:id="rId25"/>
    <p:sldId id="299" r:id="rId26"/>
    <p:sldId id="300" r:id="rId27"/>
    <p:sldId id="301" r:id="rId28"/>
    <p:sldId id="302" r:id="rId29"/>
    <p:sldId id="303" r:id="rId30"/>
    <p:sldId id="304" r:id="rId31"/>
    <p:sldId id="305" r:id="rId32"/>
    <p:sldId id="306" r:id="rId33"/>
    <p:sldId id="263" r:id="rId34"/>
    <p:sldId id="266" r:id="rId35"/>
    <p:sldId id="264" r:id="rId36"/>
    <p:sldId id="265" r:id="rId37"/>
    <p:sldId id="280" r:id="rId38"/>
    <p:sldId id="281" r:id="rId39"/>
    <p:sldId id="282" r:id="rId40"/>
    <p:sldId id="283" r:id="rId41"/>
    <p:sldId id="284" r:id="rId42"/>
    <p:sldId id="310" r:id="rId43"/>
    <p:sldId id="309" r:id="rId44"/>
    <p:sldId id="311" r:id="rId45"/>
    <p:sldId id="312" r:id="rId46"/>
    <p:sldId id="313" r:id="rId47"/>
    <p:sldId id="314" r:id="rId48"/>
    <p:sldId id="316" r:id="rId49"/>
    <p:sldId id="315" r:id="rId50"/>
    <p:sldId id="317" r:id="rId51"/>
    <p:sldId id="318" r:id="rId52"/>
    <p:sldId id="319" r:id="rId53"/>
    <p:sldId id="320" r:id="rId54"/>
    <p:sldId id="321" r:id="rId55"/>
    <p:sldId id="286" r:id="rId56"/>
  </p:sldIdLst>
  <p:sldSz cx="9144000" cy="5143500" type="screen16x9"/>
  <p:notesSz cx="5143500" cy="9144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441" autoAdjust="0"/>
    <p:restoredTop sz="94610"/>
  </p:normalViewPr>
  <p:slideViewPr>
    <p:cSldViewPr snapToGrid="0" snapToObjects="1">
      <p:cViewPr varScale="1">
        <p:scale>
          <a:sx n="88" d="100"/>
          <a:sy n="88" d="100"/>
        </p:scale>
        <p:origin x="882"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9" Type="http://schemas.openxmlformats.org/officeDocument/2006/relationships/tableStyles" Target="tableStyles.xml"/><Relationship Id="rId58" Type="http://schemas.openxmlformats.org/officeDocument/2006/relationships/viewProps" Target="viewProps.xml"/><Relationship Id="rId57" Type="http://schemas.openxmlformats.org/officeDocument/2006/relationships/presProps" Target="presProps.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Title Slide">
    <p:bg>
      <p:bgPr>
        <a:solidFill>
          <a:schemeClr val="bg1"/>
        </a:solidFill>
        <a:effectLst/>
      </p:bgPr>
    </p:bg>
    <p:spTree>
      <p:nvGrpSpPr>
        <p:cNvPr id="1" name=""/>
        <p:cNvGrpSpPr/>
        <p:nvPr/>
      </p:nvGrpSpPr>
      <p:grpSpPr>
        <a:xfrm>
          <a:off x="0" y="0"/>
          <a:ext cx="0" cy="0"/>
          <a:chOff x="0" y="0"/>
          <a:chExt cx="0" cy="0"/>
        </a:xfrm>
      </p:grpSpPr>
      <p:pic>
        <p:nvPicPr>
          <p:cNvPr id="2050" name="Picture 2"/>
          <p:cNvPicPr>
            <a:picLocks noChangeAspect="1"/>
          </p:cNvPicPr>
          <p:nvPr/>
        </p:nvPicPr>
        <p:blipFill>
          <a:blip r:embed="rId2"/>
          <a:stretch>
            <a:fillRect/>
          </a:stretch>
        </p:blipFill>
        <p:spPr>
          <a:xfrm>
            <a:off x="0" y="0"/>
            <a:ext cx="9156700" cy="5143500"/>
          </a:xfrm>
          <a:prstGeom prst="rect">
            <a:avLst/>
          </a:prstGeom>
          <a:noFill/>
          <a:ln w="9525">
            <a:noFill/>
          </a:ln>
        </p:spPr>
      </p:pic>
      <p:sp>
        <p:nvSpPr>
          <p:cNvPr id="2051" name="Rectangle 3"/>
          <p:cNvSpPr>
            <a:spLocks noGrp="1" noChangeArrowheads="1"/>
          </p:cNvSpPr>
          <p:nvPr>
            <p:ph type="ctrTitle"/>
          </p:nvPr>
        </p:nvSpPr>
        <p:spPr>
          <a:xfrm>
            <a:off x="468313" y="897731"/>
            <a:ext cx="8207375" cy="812006"/>
          </a:xfrm>
        </p:spPr>
        <p:txBody>
          <a:bodyPr/>
          <a:lstStyle>
            <a:lvl1pPr algn="ctr">
              <a:defRPr>
                <a:solidFill>
                  <a:schemeClr val="bg1"/>
                </a:solidFill>
              </a:defRPr>
            </a:lvl1pPr>
          </a:lstStyle>
          <a:p>
            <a:pPr lvl="0"/>
            <a:r>
              <a:rPr lang="en-US" altLang="zh-CN" noProof="0" smtClean="0"/>
              <a:t>Click to edit Master title style</a:t>
            </a:r>
            <a:endParaRPr lang="en-US" altLang="zh-CN" noProof="0" smtClean="0"/>
          </a:p>
        </p:txBody>
      </p:sp>
      <p:sp>
        <p:nvSpPr>
          <p:cNvPr id="2052" name="Rectangle 4"/>
          <p:cNvSpPr>
            <a:spLocks noGrp="1" noChangeArrowheads="1"/>
          </p:cNvSpPr>
          <p:nvPr>
            <p:ph type="subTitle" idx="1"/>
          </p:nvPr>
        </p:nvSpPr>
        <p:spPr>
          <a:xfrm>
            <a:off x="469900" y="1816894"/>
            <a:ext cx="8212138" cy="1314450"/>
          </a:xfrm>
        </p:spPr>
        <p:txBody>
          <a:bodyPr/>
          <a:lstStyle>
            <a:lvl1pPr marL="0" indent="0" algn="ctr">
              <a:buFontTx/>
              <a:buNone/>
              <a:defRPr>
                <a:solidFill>
                  <a:schemeClr val="bg1"/>
                </a:solidFill>
              </a:defRPr>
            </a:lvl1pPr>
          </a:lstStyle>
          <a:p>
            <a:pPr lvl="0"/>
            <a:r>
              <a:rPr lang="en-US" altLang="zh-CN" noProof="0" smtClean="0"/>
              <a:t>Click to edit Master subtitle style</a:t>
            </a:r>
            <a:endParaRPr lang="en-US" altLang="zh-CN" noProof="0" smtClean="0"/>
          </a:p>
        </p:txBody>
      </p:sp>
      <p:sp>
        <p:nvSpPr>
          <p:cNvPr id="9" name="Rectangle 5"/>
          <p:cNvSpPr>
            <a:spLocks noGrp="1" noChangeArrowheads="1"/>
          </p:cNvSpPr>
          <p:nvPr>
            <p:ph type="dt" sz="half" idx="2"/>
          </p:nvPr>
        </p:nvSpPr>
        <p:spPr bwMode="auto">
          <a:xfrm>
            <a:off x="457200" y="4683919"/>
            <a:ext cx="2133600" cy="357188"/>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10" name="Rectangle 6"/>
          <p:cNvSpPr>
            <a:spLocks noGrp="1" noChangeArrowheads="1"/>
          </p:cNvSpPr>
          <p:nvPr>
            <p:ph type="ftr" sz="quarter" idx="3"/>
          </p:nvPr>
        </p:nvSpPr>
        <p:spPr bwMode="auto">
          <a:xfrm>
            <a:off x="3124200" y="4683919"/>
            <a:ext cx="2895600" cy="357188"/>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11" name="Rectangle 7"/>
          <p:cNvSpPr>
            <a:spLocks noGrp="1" noChangeArrowheads="1"/>
          </p:cNvSpPr>
          <p:nvPr>
            <p:ph type="sldNum" sz="quarter" idx="4"/>
          </p:nvPr>
        </p:nvSpPr>
        <p:spPr bwMode="auto">
          <a:xfrm>
            <a:off x="6553200" y="4683919"/>
            <a:ext cx="2133600" cy="357188"/>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60EB2F9E-C9E0-4EA3-A9E2-0DF5F691060E}"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5" name="Footer Placeholder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6" name="Slide Number Placeholder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38544C22-EC13-4D2B-BB53-07ACC9C2DCDB}"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42875"/>
            <a:ext cx="2057400" cy="44529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42875"/>
            <a:ext cx="6019800" cy="4452938"/>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5" name="Footer Placeholder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6" name="Slide Number Placeholder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38544C22-EC13-4D2B-BB53-07ACC9C2DCDB}"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DE934FF-F4E1-47C5-9CA5-30A81DDE2BE4}"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p>
            <a:fld id="{C661E1DD-C69E-427B-AFF2-68849C11CA43}" type="datetimeFigureOut">
              <a:rPr lang="en-US" smtClean="0"/>
            </a:fld>
            <a:endParaRPr lang="en-US"/>
          </a:p>
        </p:txBody>
      </p:sp>
      <p:sp>
        <p:nvSpPr>
          <p:cNvPr id="5" name="Footer Placeholder 4"/>
          <p:cNvSpPr>
            <a:spLocks noGrp="1"/>
          </p:cNvSpPr>
          <p:nvPr>
            <p:ph type="ftr" sz="quarter" idx="11"/>
          </p:nvPr>
        </p:nvSpPr>
        <p:spPr/>
        <p:txBody>
          <a:bodyPr/>
          <a:p>
            <a:endParaRPr lang="en-US"/>
          </a:p>
        </p:txBody>
      </p:sp>
      <p:sp>
        <p:nvSpPr>
          <p:cNvPr id="6" name="Slide Number Placeholder 5"/>
          <p:cNvSpPr>
            <a:spLocks noGrp="1"/>
          </p:cNvSpPr>
          <p:nvPr>
            <p:ph type="sldNum" sz="quarter" idx="12"/>
          </p:nvPr>
        </p:nvSpPr>
        <p:spPr/>
        <p:txBody>
          <a:bodyPr/>
          <a:p>
            <a:fld id="{1956AF40-B0B1-49E1-95BB-0441D54D099B}" type="slidenum">
              <a:rPr lang="en-US" smtClean="0"/>
            </a:fld>
            <a:endParaRPr lang="en-US"/>
          </a:p>
        </p:txBody>
      </p:sp>
    </p:spTree>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en-US" smtClean="0"/>
              <a:t>Click to edit Master title style</a:t>
            </a:r>
            <a:endParaRPr lang="en-US"/>
          </a:p>
        </p:txBody>
      </p:sp>
      <p:sp>
        <p:nvSpPr>
          <p:cNvPr id="3" name="Text Placeholder 2"/>
          <p:cNvSpPr>
            <a:spLocks noGrp="1"/>
          </p:cNvSpPr>
          <p:nvPr>
            <p:ph type="body" idx="1"/>
          </p:nvPr>
        </p:nvSpPr>
        <p:spPr>
          <a:xfrm>
            <a:off x="623888" y="3442097"/>
            <a:ext cx="7886700" cy="1125140"/>
          </a:xfrm>
        </p:spPr>
        <p:txBody>
          <a:bodyPr/>
          <a:lstStyle>
            <a:lvl1pPr marL="0" indent="0">
              <a:buNone/>
              <a:defRPr sz="1800"/>
            </a:lvl1pPr>
            <a:lvl2pPr marL="342900" indent="0">
              <a:buNone/>
              <a:defRPr sz="1500"/>
            </a:lvl2pPr>
            <a:lvl3pPr marL="685800" indent="0">
              <a:buNone/>
              <a:defRPr sz="135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5" name="Footer Placeholder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6" name="Slide Number Placeholder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38544C22-EC13-4D2B-BB53-07ACC9C2DCDB}"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881063"/>
            <a:ext cx="4038600" cy="3714750"/>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4648200" y="881063"/>
            <a:ext cx="4038600" cy="3714750"/>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6" name="Footer Placeholder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7" name="Slide Number Placeholder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38544C22-EC13-4D2B-BB53-07ACC9C2DCDB}"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273844"/>
            <a:ext cx="7886700" cy="994172"/>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630238" y="1260872"/>
            <a:ext cx="3868737"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630238" y="1878806"/>
            <a:ext cx="3868737" cy="2763441"/>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4629150" y="1260872"/>
            <a:ext cx="3887788"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4629150" y="1878806"/>
            <a:ext cx="3887788" cy="2763441"/>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8" name="Footer Placeholder 7"/>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9" name="Slide Number Placeholder 8"/>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38544C22-EC13-4D2B-BB53-07ACC9C2DCDB}"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4" name="Footer Placeholder 3"/>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5" name="Slide Number Placeholder 4"/>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38544C22-EC13-4D2B-BB53-07ACC9C2DCDB}"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3" name="Footer Placeholder 2"/>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4" name="Slide Number Placeholder 3"/>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38544C22-EC13-4D2B-BB53-07ACC9C2DCDB}"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342900"/>
            <a:ext cx="2949575" cy="1200150"/>
          </a:xfrm>
        </p:spPr>
        <p:txBody>
          <a:bodyPr anchor="b"/>
          <a:lstStyle>
            <a:lvl1pPr>
              <a:defRPr sz="2400"/>
            </a:lvl1pPr>
          </a:lstStyle>
          <a:p>
            <a:r>
              <a:rPr lang="en-US" smtClean="0"/>
              <a:t>Click to edit Master title style</a:t>
            </a:r>
            <a:endParaRPr lang="en-US"/>
          </a:p>
        </p:txBody>
      </p:sp>
      <p:sp>
        <p:nvSpPr>
          <p:cNvPr id="3" name="Content Placeholder 2"/>
          <p:cNvSpPr>
            <a:spLocks noGrp="1"/>
          </p:cNvSpPr>
          <p:nvPr>
            <p:ph idx="1"/>
          </p:nvPr>
        </p:nvSpPr>
        <p:spPr>
          <a:xfrm>
            <a:off x="3887788"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630238" y="1543050"/>
            <a:ext cx="2949575"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6" name="Footer Placeholder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7" name="Slide Number Placeholder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38544C22-EC13-4D2B-BB53-07ACC9C2DCDB}"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342900"/>
            <a:ext cx="2949575" cy="1200150"/>
          </a:xfrm>
        </p:spPr>
        <p:txBody>
          <a:bodyPr anchor="b"/>
          <a:lstStyle>
            <a:lvl1pPr>
              <a:defRPr sz="2400"/>
            </a:lvl1pPr>
          </a:lstStyle>
          <a:p>
            <a:r>
              <a:rPr lang="en-US" smtClean="0"/>
              <a:t>Click to edit Master title style</a:t>
            </a:r>
            <a:endParaRPr lang="en-US"/>
          </a:p>
        </p:txBody>
      </p:sp>
      <p:sp>
        <p:nvSpPr>
          <p:cNvPr id="3" name="Picture Placeholder 2"/>
          <p:cNvSpPr>
            <a:spLocks noGrp="1"/>
          </p:cNvSpPr>
          <p:nvPr>
            <p:ph type="pic" idx="1"/>
          </p:nvPr>
        </p:nvSpPr>
        <p:spPr>
          <a:xfrm>
            <a:off x="3887788" y="740569"/>
            <a:ext cx="4629150" cy="3655219"/>
          </a:xfrm>
        </p:spPr>
        <p:txBody>
          <a:bodyPr vert="horz" wrap="square" lIns="91440" tIns="45720" rIns="91440" bIns="45720" numCol="1" anchor="t" anchorCtr="0" compatLnSpc="1"/>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marL="0" marR="0" lvl="0" indent="0" algn="l" defTabSz="914400" rtl="0" eaLnBrk="1" fontAlgn="base" latinLnBrk="0" hangingPunct="1">
              <a:lnSpc>
                <a:spcPct val="100000"/>
              </a:lnSpc>
              <a:spcBef>
                <a:spcPct val="20000"/>
              </a:spcBef>
              <a:spcAft>
                <a:spcPct val="0"/>
              </a:spcAft>
              <a:buClrTx/>
              <a:buSzTx/>
              <a:buFontTx/>
              <a:buNone/>
              <a:defRPr/>
            </a:pPr>
            <a:endParaRPr kumimoji="0" lang="en-US" sz="3200" b="0" i="0" u="none" strike="noStrike" kern="1200" cap="none" spc="0" normalizeH="0" baseline="0" noProof="0" smtClean="0">
              <a:ln>
                <a:noFill/>
              </a:ln>
              <a:solidFill>
                <a:schemeClr val="tx1"/>
              </a:solidFill>
              <a:effectLst/>
              <a:uLnTx/>
              <a:uFillTx/>
              <a:latin typeface="+mn-lt"/>
              <a:ea typeface="+mn-ea"/>
              <a:cs typeface="+mn-cs"/>
            </a:endParaRPr>
          </a:p>
        </p:txBody>
      </p:sp>
      <p:sp>
        <p:nvSpPr>
          <p:cNvPr id="4" name="Text Placeholder 3"/>
          <p:cNvSpPr>
            <a:spLocks noGrp="1"/>
          </p:cNvSpPr>
          <p:nvPr>
            <p:ph type="body" sz="half" idx="2"/>
          </p:nvPr>
        </p:nvSpPr>
        <p:spPr>
          <a:xfrm>
            <a:off x="630238" y="1543050"/>
            <a:ext cx="2949575"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6" name="Footer Placeholder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7" name="Slide Number Placeholder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38544C22-EC13-4D2B-BB53-07ACC9C2DCDB}"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hf sldNum="0" hdr="0" ftr="0" dt="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image" Target="../media/image2.jpeg"/><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pic>
        <p:nvPicPr>
          <p:cNvPr id="1026" name="Picture 9"/>
          <p:cNvPicPr>
            <a:picLocks noChangeAspect="1"/>
          </p:cNvPicPr>
          <p:nvPr/>
        </p:nvPicPr>
        <p:blipFill>
          <a:blip r:embed="rId13"/>
          <a:stretch>
            <a:fillRect/>
          </a:stretch>
        </p:blipFill>
        <p:spPr>
          <a:xfrm>
            <a:off x="0" y="0"/>
            <a:ext cx="9156700" cy="5143500"/>
          </a:xfrm>
          <a:prstGeom prst="rect">
            <a:avLst/>
          </a:prstGeom>
          <a:noFill/>
          <a:ln w="9525">
            <a:noFill/>
          </a:ln>
        </p:spPr>
      </p:pic>
      <p:sp>
        <p:nvSpPr>
          <p:cNvPr id="1027" name="Rectangle 3"/>
          <p:cNvSpPr>
            <a:spLocks noGrp="1"/>
          </p:cNvSpPr>
          <p:nvPr>
            <p:ph type="title"/>
          </p:nvPr>
        </p:nvSpPr>
        <p:spPr>
          <a:xfrm>
            <a:off x="457200" y="142875"/>
            <a:ext cx="8229600" cy="436960"/>
          </a:xfrm>
          <a:prstGeom prst="rect">
            <a:avLst/>
          </a:prstGeom>
          <a:noFill/>
          <a:ln w="9525">
            <a:noFill/>
          </a:ln>
        </p:spPr>
        <p:txBody>
          <a:bodyPr anchor="ctr" anchorCtr="0"/>
          <a:p>
            <a:pPr lvl="0"/>
            <a:r>
              <a:rPr lang="en-US" altLang="zh-CN" dirty="0"/>
              <a:t>Click to edit Master title style</a:t>
            </a:r>
            <a:endParaRPr lang="en-US" altLang="zh-CN" dirty="0"/>
          </a:p>
        </p:txBody>
      </p:sp>
      <p:sp>
        <p:nvSpPr>
          <p:cNvPr id="1028" name="Rectangle 4"/>
          <p:cNvSpPr>
            <a:spLocks noGrp="1"/>
          </p:cNvSpPr>
          <p:nvPr>
            <p:ph type="body" idx="1"/>
          </p:nvPr>
        </p:nvSpPr>
        <p:spPr>
          <a:xfrm>
            <a:off x="457200" y="881063"/>
            <a:ext cx="8229600" cy="3714750"/>
          </a:xfrm>
          <a:prstGeom prst="rect">
            <a:avLst/>
          </a:prstGeom>
          <a:noFill/>
          <a:ln w="9525">
            <a:noFill/>
          </a:ln>
        </p:spPr>
        <p:txBody>
          <a:bodyPr/>
          <a:p>
            <a:pPr lvl="0"/>
            <a:r>
              <a:rPr lang="en-US" altLang="zh-CN" dirty="0"/>
              <a:t>Click to edit Master text styles</a:t>
            </a:r>
            <a:endParaRPr lang="en-US" altLang="zh-CN" dirty="0"/>
          </a:p>
          <a:p>
            <a:pPr lvl="1"/>
            <a:r>
              <a:rPr lang="en-US" altLang="zh-CN" dirty="0"/>
              <a:t>Second level</a:t>
            </a:r>
            <a:endParaRPr lang="en-US" altLang="zh-CN" dirty="0"/>
          </a:p>
          <a:p>
            <a:pPr lvl="2"/>
            <a:r>
              <a:rPr lang="en-US" altLang="zh-CN" dirty="0"/>
              <a:t>Third level</a:t>
            </a:r>
            <a:endParaRPr lang="en-US" altLang="zh-CN" dirty="0"/>
          </a:p>
          <a:p>
            <a:pPr lvl="3"/>
            <a:r>
              <a:rPr lang="en-US" altLang="zh-CN" dirty="0"/>
              <a:t>Fourth level</a:t>
            </a:r>
            <a:endParaRPr lang="en-US" altLang="zh-CN" dirty="0"/>
          </a:p>
          <a:p>
            <a:pPr lvl="4"/>
            <a:r>
              <a:rPr lang="en-US" altLang="zh-CN" dirty="0"/>
              <a:t>Fifth level</a:t>
            </a:r>
            <a:endParaRPr lang="en-US" altLang="zh-CN" dirty="0"/>
          </a:p>
        </p:txBody>
      </p:sp>
      <p:sp>
        <p:nvSpPr>
          <p:cNvPr id="1029" name="Rectangle 5"/>
          <p:cNvSpPr>
            <a:spLocks noGrp="1" noChangeArrowheads="1"/>
          </p:cNvSpPr>
          <p:nvPr>
            <p:ph type="dt" sz="half" idx="2"/>
          </p:nvPr>
        </p:nvSpPr>
        <p:spPr bwMode="auto">
          <a:xfrm>
            <a:off x="457200" y="4683919"/>
            <a:ext cx="2133600" cy="357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sz="1050"/>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1030" name="Rectangle 6"/>
          <p:cNvSpPr>
            <a:spLocks noGrp="1" noChangeArrowheads="1"/>
          </p:cNvSpPr>
          <p:nvPr>
            <p:ph type="ftr" sz="quarter" idx="3"/>
          </p:nvPr>
        </p:nvSpPr>
        <p:spPr bwMode="auto">
          <a:xfrm>
            <a:off x="3124200" y="4683919"/>
            <a:ext cx="2895600" cy="357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ctr">
              <a:defRPr sz="1050"/>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1031" name="Rectangle 7"/>
          <p:cNvSpPr>
            <a:spLocks noGrp="1" noChangeArrowheads="1"/>
          </p:cNvSpPr>
          <p:nvPr>
            <p:ph type="sldNum" sz="quarter" idx="4"/>
          </p:nvPr>
        </p:nvSpPr>
        <p:spPr bwMode="auto">
          <a:xfrm>
            <a:off x="6553200" y="4683919"/>
            <a:ext cx="2133600" cy="357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a:defRPr sz="1050"/>
            </a:lvl1pPr>
          </a:lstStyle>
          <a:p>
            <a:pPr marL="0" marR="0" lvl="0" indent="0" algn="r" defTabSz="914400" rtl="0" eaLnBrk="1" fontAlgn="base" latinLnBrk="0" hangingPunct="1">
              <a:lnSpc>
                <a:spcPct val="100000"/>
              </a:lnSpc>
              <a:spcBef>
                <a:spcPct val="0"/>
              </a:spcBef>
              <a:spcAft>
                <a:spcPct val="0"/>
              </a:spcAft>
              <a:buClrTx/>
              <a:buSzTx/>
              <a:buFontTx/>
              <a:buNone/>
              <a:defRPr/>
            </a:pPr>
            <a:fld id="{38544C22-EC13-4D2B-BB53-07ACC9C2DCDB}"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lvl1pPr algn="l" rtl="0" fontAlgn="base">
        <a:spcBef>
          <a:spcPct val="0"/>
        </a:spcBef>
        <a:spcAft>
          <a:spcPct val="0"/>
        </a:spcAft>
        <a:defRPr sz="2700" kern="1200">
          <a:solidFill>
            <a:schemeClr val="tx1"/>
          </a:solidFill>
          <a:latin typeface="+mj-lt"/>
          <a:ea typeface="+mj-ea"/>
          <a:cs typeface="+mj-cs"/>
        </a:defRPr>
      </a:lvl1pPr>
      <a:lvl2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2pPr>
      <a:lvl3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3pPr>
      <a:lvl4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4pPr>
      <a:lvl5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5pPr>
      <a:lvl6pPr marL="4572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6pPr>
      <a:lvl7pPr marL="9144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7pPr>
      <a:lvl8pPr marL="13716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8pPr>
      <a:lvl9pPr marL="18288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9pPr>
    </p:titleStyle>
    <p:bodyStyle>
      <a:lvl1pPr marL="257175" indent="-257175" algn="l" rtl="0" fontAlgn="base">
        <a:spcBef>
          <a:spcPct val="15000"/>
        </a:spcBef>
        <a:spcAft>
          <a:spcPct val="0"/>
        </a:spcAft>
        <a:buChar char="•"/>
        <a:defRPr sz="2400" kern="1200">
          <a:solidFill>
            <a:schemeClr val="tx1"/>
          </a:solidFill>
          <a:latin typeface="+mn-lt"/>
          <a:ea typeface="+mn-ea"/>
          <a:cs typeface="+mn-cs"/>
        </a:defRPr>
      </a:lvl1pPr>
      <a:lvl2pPr marL="557530" indent="-213995" algn="l" rtl="0" fontAlgn="base">
        <a:spcBef>
          <a:spcPct val="15000"/>
        </a:spcBef>
        <a:spcAft>
          <a:spcPct val="0"/>
        </a:spcAft>
        <a:buChar char="–"/>
        <a:defRPr sz="2100" kern="1200">
          <a:solidFill>
            <a:schemeClr val="tx1"/>
          </a:solidFill>
          <a:latin typeface="+mn-lt"/>
          <a:ea typeface="+mn-ea"/>
          <a:cs typeface="+mn-cs"/>
        </a:defRPr>
      </a:lvl2pPr>
      <a:lvl3pPr marL="857250" indent="-171450" algn="l" rtl="0" fontAlgn="base">
        <a:spcBef>
          <a:spcPct val="15000"/>
        </a:spcBef>
        <a:spcAft>
          <a:spcPct val="0"/>
        </a:spcAft>
        <a:buChar char="•"/>
        <a:defRPr sz="1800" kern="1200">
          <a:solidFill>
            <a:schemeClr val="tx1"/>
          </a:solidFill>
          <a:latin typeface="+mn-lt"/>
          <a:ea typeface="+mn-ea"/>
          <a:cs typeface="+mn-cs"/>
        </a:defRPr>
      </a:lvl3pPr>
      <a:lvl4pPr marL="1200150" indent="-171450" algn="l" rtl="0" fontAlgn="base">
        <a:spcBef>
          <a:spcPct val="15000"/>
        </a:spcBef>
        <a:spcAft>
          <a:spcPct val="0"/>
        </a:spcAft>
        <a:buChar char="–"/>
        <a:defRPr sz="1500" kern="1200">
          <a:solidFill>
            <a:schemeClr val="tx1"/>
          </a:solidFill>
          <a:latin typeface="+mn-lt"/>
          <a:ea typeface="+mn-ea"/>
          <a:cs typeface="+mn-cs"/>
        </a:defRPr>
      </a:lvl4pPr>
      <a:lvl5pPr marL="1543050" indent="-171450" algn="l" rtl="0" fontAlgn="base">
        <a:spcBef>
          <a:spcPct val="15000"/>
        </a:spcBef>
        <a:spcAft>
          <a:spcPct val="0"/>
        </a:spcAft>
        <a:buChar char="»"/>
        <a:defRPr sz="15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12.xml"/><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notesSlide" Target="../notesSlides/notesSlide8.xml"/><Relationship Id="rId7" Type="http://schemas.openxmlformats.org/officeDocument/2006/relationships/slideLayout" Target="../slideLayouts/slideLayout12.xml"/><Relationship Id="rId6" Type="http://schemas.openxmlformats.org/officeDocument/2006/relationships/hyperlink" Target="&#12304;70&#8224;files_uploaded_in_conversation&#12305;" TargetMode="External"/><Relationship Id="rId5" Type="http://schemas.openxmlformats.org/officeDocument/2006/relationships/tags" Target="../tags/tag3.xml"/><Relationship Id="rId4" Type="http://schemas.openxmlformats.org/officeDocument/2006/relationships/tags" Target="../tags/tag2.xml"/><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tags" Target="../tags/tag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6" Type="http://schemas.openxmlformats.org/officeDocument/2006/relationships/notesSlide" Target="../notesSlides/notesSlide9.xml"/><Relationship Id="rId5" Type="http://schemas.openxmlformats.org/officeDocument/2006/relationships/slideLayout" Target="../slideLayouts/slideLayout12.xml"/><Relationship Id="rId4" Type="http://schemas.openxmlformats.org/officeDocument/2006/relationships/image" Target="../media/image15.jpeg"/><Relationship Id="rId3" Type="http://schemas.openxmlformats.org/officeDocument/2006/relationships/hyperlink" Target="&#12304;70&#8224;files_uploaded_in_conversation&#12305;" TargetMode="External"/><Relationship Id="rId2" Type="http://schemas.openxmlformats.org/officeDocument/2006/relationships/image" Target="../media/image14.svg"/><Relationship Id="rId1"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2.xml"/><Relationship Id="rId1" Type="http://schemas.openxmlformats.org/officeDocument/2006/relationships/hyperlink" Target="&#12304;70&#8224;files_uploaded_in_conversation&#12305;" TargetMode="External"/></Relationships>
</file>

<file path=ppt/slides/_rels/slide14.xml.rels><?xml version="1.0" encoding="UTF-8" standalone="yes"?>
<Relationships xmlns="http://schemas.openxmlformats.org/package/2006/relationships"><Relationship Id="rId5" Type="http://schemas.openxmlformats.org/officeDocument/2006/relationships/notesSlide" Target="../notesSlides/notesSlide11.xml"/><Relationship Id="rId4" Type="http://schemas.openxmlformats.org/officeDocument/2006/relationships/slideLayout" Target="../slideLayouts/slideLayout12.xml"/><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hyperlink" Target="&#12304;70&#8224;files_uploaded_in_conversation&#12305;"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5.png"/><Relationship Id="rId1" Type="http://schemas.openxmlformats.org/officeDocument/2006/relationships/image" Target="../media/image18.jpe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5.png"/><Relationship Id="rId1" Type="http://schemas.openxmlformats.org/officeDocument/2006/relationships/image" Target="../media/image19.jpe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2.xml"/><Relationship Id="rId1" Type="http://schemas.openxmlformats.org/officeDocument/2006/relationships/hyperlink" Target="&#12304;70&#8224;files_uploaded_in_conversation&#12305;" TargetMode="Externa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20.jpe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5.png"/><Relationship Id="rId1" Type="http://schemas.openxmlformats.org/officeDocument/2006/relationships/image" Target="../media/image21.jpe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5.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22.jpeg"/><Relationship Id="rId1" Type="http://schemas.openxmlformats.org/officeDocument/2006/relationships/image" Target="../media/image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5.png"/><Relationship Id="rId1" Type="http://schemas.openxmlformats.org/officeDocument/2006/relationships/image" Target="../media/image23.jpe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5.png"/><Relationship Id="rId1" Type="http://schemas.openxmlformats.org/officeDocument/2006/relationships/image" Target="../media/image24.jpe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5.png"/><Relationship Id="rId1" Type="http://schemas.openxmlformats.org/officeDocument/2006/relationships/image" Target="../media/image25.jpe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5.png"/></Relationships>
</file>

<file path=ppt/slides/_rels/slide3.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12.xml"/><Relationship Id="rId2" Type="http://schemas.openxmlformats.org/officeDocument/2006/relationships/hyperlink" Target="&#12304;70&#8224;files_uploaded_in_conversation&#12305;" TargetMode="External"/><Relationship Id="rId1"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5.png"/><Relationship Id="rId1" Type="http://schemas.openxmlformats.org/officeDocument/2006/relationships/image" Target="../media/image26.jpeg"/></Relationships>
</file>

<file path=ppt/slides/_rels/slide31.xml.rels><?xml version="1.0" encoding="UTF-8" standalone="yes"?>
<Relationships xmlns="http://schemas.openxmlformats.org/package/2006/relationships"><Relationship Id="rId6" Type="http://schemas.openxmlformats.org/officeDocument/2006/relationships/notesSlide" Target="../notesSlides/notesSlide12.xml"/><Relationship Id="rId5" Type="http://schemas.openxmlformats.org/officeDocument/2006/relationships/slideLayout" Target="../slideLayouts/slideLayout12.xml"/><Relationship Id="rId4" Type="http://schemas.openxmlformats.org/officeDocument/2006/relationships/hyperlink" Target="&#12304;70&#8224;files_uploaded_in_conversation&#12305;" TargetMode="External"/><Relationship Id="rId3" Type="http://schemas.openxmlformats.org/officeDocument/2006/relationships/image" Target="../media/image3.png"/><Relationship Id="rId2" Type="http://schemas.openxmlformats.org/officeDocument/2006/relationships/image" Target="../media/image28.svg"/><Relationship Id="rId1" Type="http://schemas.openxmlformats.org/officeDocument/2006/relationships/image" Target="../media/image27.png"/></Relationships>
</file>

<file path=ppt/slides/_rels/slide32.xml.rels><?xml version="1.0" encoding="UTF-8" standalone="yes"?>
<Relationships xmlns="http://schemas.openxmlformats.org/package/2006/relationships"><Relationship Id="rId7" Type="http://schemas.openxmlformats.org/officeDocument/2006/relationships/notesSlide" Target="../notesSlides/notesSlide13.xml"/><Relationship Id="rId6" Type="http://schemas.openxmlformats.org/officeDocument/2006/relationships/slideLayout" Target="../slideLayouts/slideLayout12.xml"/><Relationship Id="rId5" Type="http://schemas.openxmlformats.org/officeDocument/2006/relationships/image" Target="../media/image5.png"/><Relationship Id="rId4" Type="http://schemas.openxmlformats.org/officeDocument/2006/relationships/hyperlink" Target="&#12304;71&#8224;files_uploaded_in_conversation&#12305;" TargetMode="External"/><Relationship Id="rId3" Type="http://schemas.openxmlformats.org/officeDocument/2006/relationships/hyperlink" Target="&#12304;70&#8224;files_uploaded_in_conversation&#12305;" TargetMode="External"/><Relationship Id="rId2" Type="http://schemas.openxmlformats.org/officeDocument/2006/relationships/image" Target="../media/image30.svg"/><Relationship Id="rId1" Type="http://schemas.openxmlformats.org/officeDocument/2006/relationships/image" Target="../media/image29.png"/></Relationships>
</file>

<file path=ppt/slides/_rels/slide33.xml.rels><?xml version="1.0" encoding="UTF-8" standalone="yes"?>
<Relationships xmlns="http://schemas.openxmlformats.org/package/2006/relationships"><Relationship Id="rId7" Type="http://schemas.openxmlformats.org/officeDocument/2006/relationships/notesSlide" Target="../notesSlides/notesSlide14.xml"/><Relationship Id="rId6" Type="http://schemas.openxmlformats.org/officeDocument/2006/relationships/slideLayout" Target="../slideLayouts/slideLayout12.xml"/><Relationship Id="rId5" Type="http://schemas.openxmlformats.org/officeDocument/2006/relationships/image" Target="../media/image33.jpeg"/><Relationship Id="rId4" Type="http://schemas.openxmlformats.org/officeDocument/2006/relationships/hyperlink" Target="&#12304;71&#8224;files_uploaded_in_conversation&#12305;" TargetMode="External"/><Relationship Id="rId3" Type="http://schemas.openxmlformats.org/officeDocument/2006/relationships/hyperlink" Target="&#12304;70&#8224;files_uploaded_in_conversation&#12305;" TargetMode="External"/><Relationship Id="rId2" Type="http://schemas.openxmlformats.org/officeDocument/2006/relationships/image" Target="../media/image32.svg"/><Relationship Id="rId1" Type="http://schemas.openxmlformats.org/officeDocument/2006/relationships/image" Target="../media/image31.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2.xml"/><Relationship Id="rId1" Type="http://schemas.openxmlformats.org/officeDocument/2006/relationships/hyperlink" Target="&#12304;71&#8224;files_uploaded_in_conversation&#12305;" TargetMode="External"/></Relationships>
</file>

<file path=ppt/slides/_rels/slide35.xml.rels><?xml version="1.0" encoding="UTF-8" standalone="yes"?>
<Relationships xmlns="http://schemas.openxmlformats.org/package/2006/relationships"><Relationship Id="rId5" Type="http://schemas.openxmlformats.org/officeDocument/2006/relationships/notesSlide" Target="../notesSlides/notesSlide16.xml"/><Relationship Id="rId4" Type="http://schemas.openxmlformats.org/officeDocument/2006/relationships/slideLayout" Target="../slideLayouts/slideLayout12.xml"/><Relationship Id="rId3" Type="http://schemas.openxmlformats.org/officeDocument/2006/relationships/image" Target="../media/image5.png"/><Relationship Id="rId2" Type="http://schemas.openxmlformats.org/officeDocument/2006/relationships/hyperlink" Target="&#12304;71&#8224;files_uploaded_in_conversation&#12305;" TargetMode="External"/><Relationship Id="rId1" Type="http://schemas.openxmlformats.org/officeDocument/2006/relationships/hyperlink" Target="&#12304;70&#8224;files_uploaded_in_conversation&#12305;" TargetMode="External"/></Relationships>
</file>

<file path=ppt/slides/_rels/slide36.xml.rels><?xml version="1.0" encoding="UTF-8" standalone="yes"?>
<Relationships xmlns="http://schemas.openxmlformats.org/package/2006/relationships"><Relationship Id="rId5" Type="http://schemas.openxmlformats.org/officeDocument/2006/relationships/notesSlide" Target="../notesSlides/notesSlide17.xml"/><Relationship Id="rId4" Type="http://schemas.openxmlformats.org/officeDocument/2006/relationships/slideLayout" Target="../slideLayouts/slideLayout12.xml"/><Relationship Id="rId3" Type="http://schemas.openxmlformats.org/officeDocument/2006/relationships/image" Target="../media/image5.png"/><Relationship Id="rId2" Type="http://schemas.openxmlformats.org/officeDocument/2006/relationships/hyperlink" Target="&#12304;71&#8224;files_uploaded_in_conversation&#12305;" TargetMode="External"/><Relationship Id="rId1" Type="http://schemas.openxmlformats.org/officeDocument/2006/relationships/hyperlink" Target="&#12304;70&#8224;files_uploaded_in_conversation&#12305;" TargetMode="External"/></Relationships>
</file>

<file path=ppt/slides/_rels/slide37.xml.rels><?xml version="1.0" encoding="UTF-8" standalone="yes"?>
<Relationships xmlns="http://schemas.openxmlformats.org/package/2006/relationships"><Relationship Id="rId4" Type="http://schemas.openxmlformats.org/officeDocument/2006/relationships/notesSlide" Target="../notesSlides/notesSlide18.xml"/><Relationship Id="rId3" Type="http://schemas.openxmlformats.org/officeDocument/2006/relationships/slideLayout" Target="../slideLayouts/slideLayout12.xml"/><Relationship Id="rId2" Type="http://schemas.openxmlformats.org/officeDocument/2006/relationships/image" Target="../media/image5.png"/><Relationship Id="rId1" Type="http://schemas.openxmlformats.org/officeDocument/2006/relationships/hyperlink" Target="&#12304;71&#8224;files_uploaded_in_conversation&#12305;" TargetMode="External"/></Relationships>
</file>

<file path=ppt/slides/_rels/slide38.xml.rels><?xml version="1.0" encoding="UTF-8" standalone="yes"?>
<Relationships xmlns="http://schemas.openxmlformats.org/package/2006/relationships"><Relationship Id="rId5" Type="http://schemas.openxmlformats.org/officeDocument/2006/relationships/notesSlide" Target="../notesSlides/notesSlide19.xml"/><Relationship Id="rId4" Type="http://schemas.openxmlformats.org/officeDocument/2006/relationships/slideLayout" Target="../slideLayouts/slideLayout12.xml"/><Relationship Id="rId3" Type="http://schemas.openxmlformats.org/officeDocument/2006/relationships/image" Target="../media/image5.png"/><Relationship Id="rId2" Type="http://schemas.openxmlformats.org/officeDocument/2006/relationships/hyperlink" Target="&#12304;71&#8224;files_uploaded_in_conversation&#12305;" TargetMode="External"/><Relationship Id="rId1" Type="http://schemas.openxmlformats.org/officeDocument/2006/relationships/hyperlink" Target="&#12304;70&#8224;files_uploaded_in_conversation&#12305;" TargetMode="External"/></Relationships>
</file>

<file path=ppt/slides/_rels/slide39.xml.rels><?xml version="1.0" encoding="UTF-8" standalone="yes"?>
<Relationships xmlns="http://schemas.openxmlformats.org/package/2006/relationships"><Relationship Id="rId4" Type="http://schemas.openxmlformats.org/officeDocument/2006/relationships/notesSlide" Target="../notesSlides/notesSlide20.xml"/><Relationship Id="rId3" Type="http://schemas.openxmlformats.org/officeDocument/2006/relationships/slideLayout" Target="../slideLayouts/slideLayout12.xml"/><Relationship Id="rId2" Type="http://schemas.openxmlformats.org/officeDocument/2006/relationships/image" Target="../media/image5.png"/><Relationship Id="rId1" Type="http://schemas.openxmlformats.org/officeDocument/2006/relationships/hyperlink" Target="&#12304;71&#8224;files_uploaded_in_conversation&#12305;" TargetMode="Externa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2.xml"/><Relationship Id="rId1" Type="http://schemas.openxmlformats.org/officeDocument/2006/relationships/hyperlink" Target="&#12304;70&#8224;files_uploaded_in_conversation&#12305;" TargetMode="External"/></Relationships>
</file>

<file path=ppt/slides/_rels/slide40.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image" Target="../media/image34.jpeg"/></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5.png"/></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38.jpeg"/><Relationship Id="rId1" Type="http://schemas.openxmlformats.org/officeDocument/2006/relationships/image" Target="../media/image37.jpeg"/></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5.png"/></Relationships>
</file>

<file path=ppt/slides/_rels/slide44.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image" Target="../media/image41.jpeg"/><Relationship Id="rId2" Type="http://schemas.openxmlformats.org/officeDocument/2006/relationships/image" Target="../media/image40.jpeg"/><Relationship Id="rId1" Type="http://schemas.openxmlformats.org/officeDocument/2006/relationships/image" Target="../media/image39.jpeg"/></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5.png"/></Relationships>
</file>

<file path=ppt/slides/_rels/slide46.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image" Target="../media/image44.jpeg"/><Relationship Id="rId2" Type="http://schemas.openxmlformats.org/officeDocument/2006/relationships/image" Target="../media/image43.jpeg"/><Relationship Id="rId1" Type="http://schemas.openxmlformats.org/officeDocument/2006/relationships/image" Target="../media/image42.jpeg"/></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5.png"/></Relationships>
</file>

<file path=ppt/slides/_rels/slide48.xml.rels><?xml version="1.0" encoding="UTF-8" standalone="yes"?>
<Relationships xmlns="http://schemas.openxmlformats.org/package/2006/relationships"><Relationship Id="rId5" Type="http://schemas.openxmlformats.org/officeDocument/2006/relationships/slideLayout" Target="../slideLayouts/slideLayout12.xml"/><Relationship Id="rId4" Type="http://schemas.openxmlformats.org/officeDocument/2006/relationships/image" Target="../media/image39.jpeg"/><Relationship Id="rId3" Type="http://schemas.openxmlformats.org/officeDocument/2006/relationships/image" Target="../media/image47.jpeg"/><Relationship Id="rId2" Type="http://schemas.openxmlformats.org/officeDocument/2006/relationships/image" Target="../media/image46.jpeg"/><Relationship Id="rId1" Type="http://schemas.openxmlformats.org/officeDocument/2006/relationships/image" Target="../media/image45.jpeg"/></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5.png"/></Relationships>
</file>

<file path=ppt/slides/_rels/slide5.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slideLayout" Target="../slideLayouts/slideLayout12.xml"/><Relationship Id="rId3" Type="http://schemas.openxmlformats.org/officeDocument/2006/relationships/hyperlink" Target="&#12304;70&#8224;files_uploaded_in_conversation&#12305;" TargetMode="External"/><Relationship Id="rId2" Type="http://schemas.openxmlformats.org/officeDocument/2006/relationships/image" Target="../media/image7.svg"/><Relationship Id="rId1" Type="http://schemas.openxmlformats.org/officeDocument/2006/relationships/image" Target="../media/image6.png"/></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49.jpeg"/><Relationship Id="rId1" Type="http://schemas.openxmlformats.org/officeDocument/2006/relationships/image" Target="../media/image48.jpeg"/></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5.png"/></Relationships>
</file>

<file path=ppt/slides/_rels/slide52.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image" Target="../media/image52.jpeg"/><Relationship Id="rId2" Type="http://schemas.openxmlformats.org/officeDocument/2006/relationships/image" Target="../media/image51.jpeg"/><Relationship Id="rId1" Type="http://schemas.openxmlformats.org/officeDocument/2006/relationships/image" Target="../media/image50.jpeg"/></Relationships>
</file>

<file path=ppt/slides/_rels/slide53.xml.rels><?xml version="1.0" encoding="UTF-8" standalone="yes"?>
<Relationships xmlns="http://schemas.openxmlformats.org/package/2006/relationships"><Relationship Id="rId7" Type="http://schemas.openxmlformats.org/officeDocument/2006/relationships/notesSlide" Target="../notesSlides/notesSlide21.xml"/><Relationship Id="rId6" Type="http://schemas.openxmlformats.org/officeDocument/2006/relationships/slideLayout" Target="../slideLayouts/slideLayout12.xml"/><Relationship Id="rId5" Type="http://schemas.openxmlformats.org/officeDocument/2006/relationships/image" Target="../media/image5.png"/><Relationship Id="rId4" Type="http://schemas.openxmlformats.org/officeDocument/2006/relationships/hyperlink" Target="&#12304;71&#8224;files_uploaded_in_conversation&#12305;" TargetMode="External"/><Relationship Id="rId3" Type="http://schemas.openxmlformats.org/officeDocument/2006/relationships/hyperlink" Target="&#12304;70&#8224;files_uploaded_in_conversation&#12305;" TargetMode="External"/><Relationship Id="rId2" Type="http://schemas.openxmlformats.org/officeDocument/2006/relationships/image" Target="../media/image30.svg"/><Relationship Id="rId1" Type="http://schemas.openxmlformats.org/officeDocument/2006/relationships/image" Target="../media/image29.png"/></Relationships>
</file>

<file path=ppt/slides/_rels/slide6.xml.rels><?xml version="1.0" encoding="UTF-8" standalone="yes"?>
<Relationships xmlns="http://schemas.openxmlformats.org/package/2006/relationships"><Relationship Id="rId6" Type="http://schemas.openxmlformats.org/officeDocument/2006/relationships/notesSlide" Target="../notesSlides/notesSlide6.xml"/><Relationship Id="rId5" Type="http://schemas.openxmlformats.org/officeDocument/2006/relationships/slideLayout" Target="../slideLayouts/slideLayout12.xml"/><Relationship Id="rId4" Type="http://schemas.openxmlformats.org/officeDocument/2006/relationships/hyperlink" Target="&#12304;70&#8224;files_uploaded_in_conversation&#12305;" TargetMode="External"/><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image" Target="../media/image4.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https://kaggle.com/" TargetMode="Externa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2.xml"/><Relationship Id="rId1" Type="http://schemas.openxmlformats.org/officeDocument/2006/relationships/hyperlink" Target="&#12304;70&#8224;files_uploaded_in_conversation&#12305;" TargetMode="Externa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10.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a:xfrm>
          <a:off x="0" y="0"/>
          <a:ext cx="0" cy="0"/>
          <a:chOff x="0" y="0"/>
          <a:chExt cx="0" cy="0"/>
        </a:xfrm>
      </p:grpSpPr>
      <p:pic>
        <p:nvPicPr>
          <p:cNvPr id="2" name="Image 0" descr="/home/oai/share/c357ca9a-807a-42f3-8c17-8533ed91b5c1.png"/>
          <p:cNvPicPr>
            <a:picLocks noChangeAspect="1"/>
          </p:cNvPicPr>
          <p:nvPr/>
        </p:nvPicPr>
        <p:blipFill>
          <a:blip r:embed="rId1"/>
          <a:srcRect/>
          <a:stretch>
            <a:fillRect/>
          </a:stretch>
        </p:blipFill>
        <p:spPr>
          <a:xfrm>
            <a:off x="4754880" y="457200"/>
            <a:ext cx="4114800" cy="4114800"/>
          </a:xfrm>
          <a:prstGeom prst="rect">
            <a:avLst/>
          </a:prstGeom>
        </p:spPr>
      </p:pic>
      <p:sp>
        <p:nvSpPr>
          <p:cNvPr id="3" name="Text 0"/>
          <p:cNvSpPr/>
          <p:nvPr/>
        </p:nvSpPr>
        <p:spPr>
          <a:xfrm>
            <a:off x="457200" y="1097280"/>
            <a:ext cx="4297680" cy="1828800"/>
          </a:xfrm>
          <a:prstGeom prst="rect">
            <a:avLst/>
          </a:prstGeom>
          <a:noFill/>
        </p:spPr>
        <p:txBody>
          <a:bodyPr wrap="square" rtlCol="0" anchor="ctr"/>
          <a:lstStyle/>
          <a:p>
            <a:pPr marL="0" indent="0" algn="l">
              <a:buNone/>
            </a:pPr>
            <a:r>
              <a:rPr lang="en-US" sz="3600" b="1" dirty="0">
                <a:solidFill>
                  <a:srgbClr val="030A18"/>
                </a:solidFill>
              </a:rPr>
              <a:t>Matrix Laboratory Data Processing</a:t>
            </a:r>
            <a:endParaRPr lang="en-US" sz="3600" dirty="0"/>
          </a:p>
          <a:p>
            <a:pPr marL="0" indent="0" algn="l">
              <a:buNone/>
            </a:pPr>
            <a:r>
              <a:rPr lang="en-US" sz="3600" b="1" dirty="0">
                <a:solidFill>
                  <a:srgbClr val="030A18"/>
                </a:solidFill>
              </a:rPr>
              <a:t>Assignments 1 &amp; 2</a:t>
            </a:r>
            <a:endParaRPr lang="en-US" sz="3600" dirty="0"/>
          </a:p>
        </p:txBody>
      </p:sp>
      <p:sp>
        <p:nvSpPr>
          <p:cNvPr id="4" name="Text 1"/>
          <p:cNvSpPr/>
          <p:nvPr/>
        </p:nvSpPr>
        <p:spPr>
          <a:xfrm>
            <a:off x="457200" y="2926080"/>
            <a:ext cx="4297680" cy="1097280"/>
          </a:xfrm>
          <a:prstGeom prst="rect">
            <a:avLst/>
          </a:prstGeom>
          <a:noFill/>
        </p:spPr>
        <p:txBody>
          <a:bodyPr wrap="square" rtlCol="0" anchor="t"/>
          <a:lstStyle/>
          <a:p>
            <a:pPr marL="0" indent="0" algn="l">
              <a:buNone/>
            </a:pPr>
            <a:r>
              <a:rPr lang="en-US" sz="1200" dirty="0">
                <a:solidFill>
                  <a:srgbClr val="030A18"/>
                </a:solidFill>
              </a:rPr>
              <a:t>Course: Computer Programming
</a:t>
            </a:r>
            <a:r>
              <a:rPr lang="en-US" sz="1200" b="1" dirty="0">
                <a:solidFill>
                  <a:srgbClr val="030A18"/>
                </a:solidFill>
              </a:rPr>
              <a:t>Group 7</a:t>
            </a:r>
            <a:endParaRPr lang="en-US" sz="1200" dirty="0"/>
          </a:p>
          <a:p>
            <a:pPr marL="0" indent="0" algn="l">
              <a:buNone/>
            </a:pPr>
            <a:r>
              <a:rPr lang="en-US" sz="1200" dirty="0">
                <a:solidFill>
                  <a:srgbClr val="030A18"/>
                </a:solidFill>
              </a:rPr>
              <a:t>Busitema University</a:t>
            </a:r>
            <a:endParaRPr lang="en-US" sz="1200" dirty="0"/>
          </a:p>
        </p:txBody>
      </p:sp>
      <p:sp>
        <p:nvSpPr>
          <p:cNvPr id="5" name="Text 2"/>
          <p:cNvSpPr/>
          <p:nvPr/>
        </p:nvSpPr>
        <p:spPr>
          <a:xfrm>
            <a:off x="457200" y="4206240"/>
            <a:ext cx="4297680" cy="365760"/>
          </a:xfrm>
          <a:prstGeom prst="rect">
            <a:avLst/>
          </a:prstGeom>
          <a:noFill/>
        </p:spPr>
        <p:txBody>
          <a:bodyPr wrap="square" rtlCol="0" anchor="ctr"/>
          <a:lstStyle/>
          <a:p>
            <a:pPr marL="0" indent="0">
              <a:buNone/>
            </a:pPr>
            <a:r>
              <a:rPr lang="en-US" sz="1200" i="1" dirty="0">
                <a:solidFill>
                  <a:srgbClr val="030A18"/>
                </a:solidFill>
              </a:rPr>
              <a:t>Date: 23 Sept 2025</a:t>
            </a:r>
            <a:endParaRPr lang="en-US" sz="1200" dirty="0"/>
          </a:p>
        </p:txBody>
      </p:sp>
      <p:pic>
        <p:nvPicPr>
          <p:cNvPr id="6" name="Image 1" descr="/home/oai/share/kaggle_logo.png"/>
          <p:cNvPicPr>
            <a:picLocks noChangeAspect="1"/>
          </p:cNvPicPr>
          <p:nvPr/>
        </p:nvPicPr>
        <p:blipFill>
          <a:blip r:embed="rId2"/>
          <a:stretch>
            <a:fillRect/>
          </a:stretch>
        </p:blipFill>
        <p:spPr>
          <a:xfrm>
            <a:off x="457200" y="4658698"/>
            <a:ext cx="731520" cy="282533"/>
          </a:xfrm>
          <a:prstGeom prst="rect">
            <a:avLst/>
          </a:prstGeom>
        </p:spPr>
      </p:pic>
      <p:pic>
        <p:nvPicPr>
          <p:cNvPr id="7" name="Image 2" descr="/home/oai/share/matlab_icon.png"/>
          <p:cNvPicPr>
            <a:picLocks noChangeAspect="1"/>
          </p:cNvPicPr>
          <p:nvPr/>
        </p:nvPicPr>
        <p:blipFill>
          <a:blip r:embed="rId3"/>
          <a:stretch>
            <a:fillRect/>
          </a:stretch>
        </p:blipFill>
        <p:spPr>
          <a:xfrm>
            <a:off x="1508760" y="4572000"/>
            <a:ext cx="457200" cy="4572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ext 0"/>
          <p:cNvSpPr/>
          <p:nvPr/>
        </p:nvSpPr>
        <p:spPr>
          <a:xfrm>
            <a:off x="274320" y="274320"/>
            <a:ext cx="8595360" cy="502920"/>
          </a:xfrm>
          <a:prstGeom prst="rect">
            <a:avLst/>
          </a:prstGeom>
          <a:noFill/>
        </p:spPr>
        <p:txBody>
          <a:bodyPr wrap="square" rtlCol="0" anchor="ctr"/>
          <a:lstStyle/>
          <a:p>
            <a:pPr marL="0" indent="0">
              <a:buNone/>
            </a:pPr>
            <a:r>
              <a:rPr lang="en-US" sz="2400" dirty="0">
                <a:solidFill>
                  <a:srgbClr val="030A18"/>
                </a:solidFill>
                <a:latin typeface="Arial" panose="020B0604020202020204" pitchFamily="34" charset="0"/>
                <a:ea typeface="Arial" panose="020B0604020202020204" pitchFamily="34" charset="-122"/>
                <a:cs typeface="Arial" panose="020B0604020202020204" pitchFamily="34" charset="-120"/>
              </a:rPr>
              <a:t>Separating &amp; Structuring</a:t>
            </a:r>
            <a:endParaRPr lang="en-US" sz="2400" dirty="0"/>
          </a:p>
        </p:txBody>
      </p:sp>
      <p:pic>
        <p:nvPicPr>
          <p:cNvPr id="3" name="Image 0" descr="preencoded.png"/>
          <p:cNvPicPr>
            <a:picLocks noChangeAspect="1"/>
          </p:cNvPicPr>
          <p:nvPr>
            <p:custDataLst>
              <p:tags r:id="rId1"/>
            </p:custDataLst>
          </p:nvPr>
        </p:nvPicPr>
        <p:blipFill>
          <a:blip r:embed="rId2">
            <a:extLst>
              <a:ext uri="{96DAC541-7B7A-43D3-8B79-37D633B846F1}">
                <asvg:svgBlip xmlns:asvg="http://schemas.microsoft.com/office/drawing/2016/SVG/main" r:embed="rId3"/>
              </a:ext>
            </a:extLst>
          </a:blip>
          <a:stretch>
            <a:fillRect/>
          </a:stretch>
        </p:blipFill>
        <p:spPr>
          <a:xfrm>
            <a:off x="365760" y="1170432"/>
            <a:ext cx="201168" cy="201168"/>
          </a:xfrm>
          <a:prstGeom prst="rect">
            <a:avLst/>
          </a:prstGeom>
        </p:spPr>
      </p:pic>
      <p:sp>
        <p:nvSpPr>
          <p:cNvPr id="4" name="Text 1"/>
          <p:cNvSpPr/>
          <p:nvPr>
            <p:custDataLst>
              <p:tags r:id="rId4"/>
            </p:custDataLst>
          </p:nvPr>
        </p:nvSpPr>
        <p:spPr>
          <a:xfrm>
            <a:off x="879475" y="2343150"/>
            <a:ext cx="6217920" cy="457200"/>
          </a:xfrm>
          <a:prstGeom prst="rect">
            <a:avLst/>
          </a:prstGeom>
          <a:noFill/>
        </p:spPr>
        <p:txBody>
          <a:bodyPr wrap="square" rtlCol="0" anchor="ctr"/>
          <a:lstStyle/>
          <a:p>
            <a:pPr marL="0" indent="0">
              <a:buNone/>
            </a:pPr>
            <a:r>
              <a:rPr lang="en-US" dirty="0">
                <a:solidFill>
                  <a:srgbClr val="030A18"/>
                </a:solidFill>
              </a:rPr>
              <a:t>Filter the master table by year to create tables MS2010–MS2025</a:t>
            </a:r>
            <a:endParaRPr lang="en-US" dirty="0">
              <a:solidFill>
                <a:srgbClr val="030A18"/>
              </a:solidFill>
            </a:endParaRPr>
          </a:p>
          <a:p>
            <a:pPr marL="0" indent="0">
              <a:buNone/>
            </a:pPr>
            <a:r>
              <a:rPr lang="en-US" altLang="en-GB" dirty="0">
                <a:solidFill>
                  <a:srgbClr val="FF0000"/>
                </a:solidFill>
              </a:rPr>
              <a:t>MS2010 = MS(MS.year==2010, : );</a:t>
            </a:r>
            <a:endParaRPr lang="en-US" altLang="en-GB" dirty="0">
              <a:solidFill>
                <a:srgbClr val="FF0000"/>
              </a:solidFill>
            </a:endParaRPr>
          </a:p>
          <a:p>
            <a:pPr marL="0" indent="0">
              <a:buNone/>
            </a:pPr>
            <a:r>
              <a:rPr lang="en-US" altLang="en-GB" dirty="0">
                <a:solidFill>
                  <a:srgbClr val="FF0000"/>
                </a:solidFill>
              </a:rPr>
              <a:t>MS2011 = MS(MS.year==2011, : );</a:t>
            </a:r>
            <a:endParaRPr lang="en-US" altLang="en-GB" dirty="0">
              <a:solidFill>
                <a:srgbClr val="FF0000"/>
              </a:solidFill>
            </a:endParaRPr>
          </a:p>
          <a:p>
            <a:pPr marL="0" indent="0">
              <a:buNone/>
            </a:pPr>
            <a:r>
              <a:rPr lang="en-US" altLang="en-GB" dirty="0">
                <a:solidFill>
                  <a:srgbClr val="FF0000"/>
                </a:solidFill>
              </a:rPr>
              <a:t>% ... continues through 2025</a:t>
            </a:r>
            <a:endParaRPr lang="en-US" altLang="en-GB" dirty="0">
              <a:solidFill>
                <a:srgbClr val="FF0000"/>
              </a:solidFill>
            </a:endParaRPr>
          </a:p>
          <a:p>
            <a:pPr marL="0" indent="0">
              <a:buNone/>
            </a:pPr>
            <a:r>
              <a:rPr lang="en-US" altLang="en-GB" dirty="0"/>
              <a:t>Logic: Filters main table MS by year condition</a:t>
            </a:r>
            <a:endParaRPr lang="en-US" altLang="en-GB" dirty="0"/>
          </a:p>
          <a:p>
            <a:pPr marL="0" indent="0">
              <a:buNone/>
            </a:pPr>
            <a:r>
              <a:rPr lang="en-US" altLang="en-GB" dirty="0"/>
              <a:t>MS.year==2010: Creates logical index for rows where year equals 2010</a:t>
            </a:r>
            <a:endParaRPr lang="en-US" altLang="en-GB" dirty="0"/>
          </a:p>
          <a:p>
            <a:pPr marL="0" indent="0">
              <a:buNone/>
            </a:pPr>
            <a:r>
              <a:rPr lang="en-US" altLang="en-GB" dirty="0"/>
              <a:t>Result: 16 separate tables (2010-2025), each containing data for that specific year</a:t>
            </a:r>
            <a:endParaRPr lang="en-US" altLang="en-GB" dirty="0"/>
          </a:p>
          <a:p>
            <a:pPr marL="0" indent="0">
              <a:buNone/>
            </a:pPr>
            <a:r>
              <a:rPr lang="en-US" altLang="en-GB" dirty="0"/>
              <a:t>MS 2010 is the variable name for the specific year</a:t>
            </a:r>
            <a:endParaRPr lang="en-US" altLang="en-GB" dirty="0"/>
          </a:p>
          <a:p>
            <a:pPr marL="0" indent="0">
              <a:buNone/>
            </a:pPr>
            <a:endParaRPr lang="en-US" altLang="en-GB" dirty="0"/>
          </a:p>
          <a:p>
            <a:pPr marL="0" indent="0">
              <a:buNone/>
            </a:pPr>
            <a:endParaRPr lang="en-US" altLang="en-GB" dirty="0"/>
          </a:p>
        </p:txBody>
      </p:sp>
      <p:sp>
        <p:nvSpPr>
          <p:cNvPr id="6" name="Text 2"/>
          <p:cNvSpPr/>
          <p:nvPr>
            <p:custDataLst>
              <p:tags r:id="rId5"/>
            </p:custDataLst>
          </p:nvPr>
        </p:nvSpPr>
        <p:spPr>
          <a:xfrm>
            <a:off x="823595" y="3855720"/>
            <a:ext cx="6217920" cy="457200"/>
          </a:xfrm>
          <a:prstGeom prst="rect">
            <a:avLst/>
          </a:prstGeom>
          <a:noFill/>
        </p:spPr>
        <p:txBody>
          <a:bodyPr wrap="square" rtlCol="0" anchor="ctr"/>
          <a:lstStyle/>
          <a:p>
            <a:pPr marL="0" indent="0">
              <a:buNone/>
            </a:pPr>
            <a:endParaRPr lang="en-US" dirty="0"/>
          </a:p>
        </p:txBody>
      </p:sp>
      <p:sp>
        <p:nvSpPr>
          <p:cNvPr id="10" name="Text 5"/>
          <p:cNvSpPr/>
          <p:nvPr/>
        </p:nvSpPr>
        <p:spPr>
          <a:xfrm>
            <a:off x="457200" y="4777740"/>
            <a:ext cx="8229600" cy="228600"/>
          </a:xfrm>
          <a:prstGeom prst="rect">
            <a:avLst/>
          </a:prstGeom>
          <a:noFill/>
        </p:spPr>
        <p:txBody>
          <a:bodyPr wrap="square" lIns="0" tIns="0" rIns="0" bIns="0" rtlCol="0" anchor="ctr"/>
          <a:lstStyle/>
          <a:p>
            <a:pPr marL="0" indent="0">
              <a:buNone/>
            </a:pPr>
            <a:r>
              <a:rPr lang="en-US" sz="600" u="sng" dirty="0">
                <a:solidFill>
                  <a:srgbClr val="97B1DF"/>
                </a:solidFill>
                <a:hlinkClick r:id="rId6"/>
              </a:rPr>
              <a:t>[4]</a:t>
            </a:r>
            <a:endParaRPr lang="en-US" sz="600" dirty="0"/>
          </a:p>
        </p:txBody>
      </p:sp>
      <p:sp>
        <p:nvSpPr>
          <p:cNvPr id="12" name="Text Box 11"/>
          <p:cNvSpPr txBox="1"/>
          <p:nvPr/>
        </p:nvSpPr>
        <p:spPr>
          <a:xfrm>
            <a:off x="4362450" y="2251710"/>
            <a:ext cx="3048000" cy="368300"/>
          </a:xfrm>
          <a:prstGeom prst="rect">
            <a:avLst/>
          </a:prstGeom>
          <a:noFill/>
        </p:spPr>
        <p:txBody>
          <a:bodyPr wrap="square" rtlCol="0">
            <a:spAutoFit/>
          </a:bodyPr>
          <a:p>
            <a:endParaRPr lang="en-GB" alt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583565" y="798195"/>
            <a:ext cx="7144385" cy="690880"/>
          </a:xfrm>
          <a:prstGeom prst="rect">
            <a:avLst/>
          </a:prstGeom>
          <a:noFill/>
        </p:spPr>
        <p:txBody>
          <a:bodyPr wrap="square" rtlCol="0">
            <a:noAutofit/>
          </a:bodyPr>
          <a:p>
            <a:r>
              <a:rPr lang="en-US" dirty="0">
                <a:solidFill>
                  <a:srgbClr val="030A18"/>
                </a:solidFill>
                <a:sym typeface="+mn-ea"/>
              </a:rPr>
              <a:t>Use table2struct() to convert each table into a structure array (S2010–S2025).</a:t>
            </a:r>
            <a:endParaRPr lang="en-US" dirty="0"/>
          </a:p>
          <a:p>
            <a:endParaRPr lang="en-GB" altLang="en-US"/>
          </a:p>
        </p:txBody>
      </p:sp>
      <p:sp>
        <p:nvSpPr>
          <p:cNvPr id="3" name="Text Box 2"/>
          <p:cNvSpPr txBox="1"/>
          <p:nvPr/>
        </p:nvSpPr>
        <p:spPr>
          <a:xfrm>
            <a:off x="591820" y="1465580"/>
            <a:ext cx="8022590" cy="922655"/>
          </a:xfrm>
          <a:prstGeom prst="rect">
            <a:avLst/>
          </a:prstGeom>
          <a:noFill/>
        </p:spPr>
        <p:txBody>
          <a:bodyPr wrap="square" rtlCol="0">
            <a:noAutofit/>
          </a:bodyPr>
          <a:p>
            <a:r>
              <a:rPr lang="en-US" altLang="en-GB" sz="2400"/>
              <a:t>table2struct(): Converts table to structure array</a:t>
            </a:r>
            <a:endParaRPr lang="en-US" altLang="en-GB" sz="2400"/>
          </a:p>
          <a:p>
            <a:r>
              <a:rPr lang="en-US" altLang="en-GB" sz="2400"/>
              <a:t>Tables: Column-based, ideal for spreadsheet-like data</a:t>
            </a:r>
            <a:endParaRPr lang="en-US" altLang="en-GB" sz="2400"/>
          </a:p>
          <a:p>
            <a:r>
              <a:rPr lang="en-US" altLang="en-GB" sz="2400"/>
              <a:t>Structures: Field-based, better for object-oriented data</a:t>
            </a:r>
            <a:endParaRPr lang="en-US" altLang="en-GB" sz="2400"/>
          </a:p>
          <a:p>
            <a:endParaRPr lang="en-US" altLang="en-GB"/>
          </a:p>
          <a:p>
            <a:r>
              <a:rPr lang="en-US" altLang="en-GB" sz="2400">
                <a:solidFill>
                  <a:srgbClr val="FF0000"/>
                </a:solidFill>
              </a:rPr>
              <a:t>%conversion of tables into struts</a:t>
            </a:r>
            <a:endParaRPr lang="en-US" altLang="en-GB" sz="2400">
              <a:solidFill>
                <a:srgbClr val="FF0000"/>
              </a:solidFill>
            </a:endParaRPr>
          </a:p>
          <a:p>
            <a:r>
              <a:rPr lang="en-US" altLang="en-GB" sz="2400">
                <a:solidFill>
                  <a:srgbClr val="FF0000"/>
                </a:solidFill>
              </a:rPr>
              <a:t>S2010=table2struct(MS2010);%for MS2010</a:t>
            </a:r>
            <a:endParaRPr lang="en-US" altLang="en-GB" sz="2400">
              <a:solidFill>
                <a:srgbClr val="FF0000"/>
              </a:solidFill>
            </a:endParaRPr>
          </a:p>
          <a:p>
            <a:r>
              <a:rPr lang="en-US" altLang="en-GB" sz="2400">
                <a:solidFill>
                  <a:srgbClr val="FF0000"/>
                </a:solidFill>
              </a:rPr>
              <a:t>S2011=table2struct(MS2011);%for MS2011</a:t>
            </a:r>
            <a:endParaRPr lang="en-US" altLang="en-GB" sz="2400">
              <a:solidFill>
                <a:srgbClr val="FF0000"/>
              </a:solidFill>
            </a:endParaRPr>
          </a:p>
          <a:p>
            <a:endParaRPr lang="en-US" altLang="en-GB" sz="2400">
              <a:solidFill>
                <a:srgbClr val="FF0000"/>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ext 0"/>
          <p:cNvSpPr/>
          <p:nvPr/>
        </p:nvSpPr>
        <p:spPr>
          <a:xfrm>
            <a:off x="274320" y="274320"/>
            <a:ext cx="8595360" cy="502920"/>
          </a:xfrm>
          <a:prstGeom prst="rect">
            <a:avLst/>
          </a:prstGeom>
          <a:noFill/>
        </p:spPr>
        <p:txBody>
          <a:bodyPr wrap="square" rtlCol="0" anchor="ctr"/>
          <a:lstStyle/>
          <a:p>
            <a:pPr marL="0" indent="0">
              <a:buNone/>
            </a:pPr>
            <a:r>
              <a:rPr lang="en-US" sz="2400" dirty="0">
                <a:solidFill>
                  <a:srgbClr val="030A18"/>
                </a:solidFill>
                <a:latin typeface="Arial" panose="020B0604020202020204" pitchFamily="34" charset="0"/>
                <a:ea typeface="Arial" panose="020B0604020202020204" pitchFamily="34" charset="-122"/>
                <a:cs typeface="Arial" panose="020B0604020202020204" pitchFamily="34" charset="-120"/>
              </a:rPr>
              <a:t>Exporting to Excel</a:t>
            </a:r>
            <a:endParaRPr lang="en-US" sz="2400" dirty="0"/>
          </a:p>
        </p:txBody>
      </p:sp>
      <p:pic>
        <p:nvPicPr>
          <p:cNvPr id="3" name="Image 0" descr="preencoded.png"/>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365760" y="914400"/>
            <a:ext cx="320040" cy="320040"/>
          </a:xfrm>
          <a:prstGeom prst="rect">
            <a:avLst/>
          </a:prstGeom>
        </p:spPr>
      </p:pic>
      <p:sp>
        <p:nvSpPr>
          <p:cNvPr id="4" name="Text 1"/>
          <p:cNvSpPr/>
          <p:nvPr/>
        </p:nvSpPr>
        <p:spPr>
          <a:xfrm>
            <a:off x="731520" y="777240"/>
            <a:ext cx="6217920" cy="457200"/>
          </a:xfrm>
          <a:prstGeom prst="rect">
            <a:avLst/>
          </a:prstGeom>
          <a:noFill/>
        </p:spPr>
        <p:txBody>
          <a:bodyPr wrap="square" rtlCol="0" anchor="ctr"/>
          <a:lstStyle/>
          <a:p>
            <a:pPr marL="0" indent="0">
              <a:buNone/>
            </a:pPr>
            <a:r>
              <a:rPr lang="en-US" sz="1200" b="1" dirty="0">
                <a:solidFill>
                  <a:srgbClr val="030A18"/>
                </a:solidFill>
              </a:rPr>
              <a:t>Define a workbook filename with path.</a:t>
            </a:r>
            <a:endParaRPr lang="en-US" sz="1200" dirty="0"/>
          </a:p>
        </p:txBody>
      </p:sp>
      <p:sp>
        <p:nvSpPr>
          <p:cNvPr id="5" name="Text 2"/>
          <p:cNvSpPr/>
          <p:nvPr/>
        </p:nvSpPr>
        <p:spPr>
          <a:xfrm>
            <a:off x="685800" y="1019810"/>
            <a:ext cx="6217920" cy="457200"/>
          </a:xfrm>
          <a:prstGeom prst="rect">
            <a:avLst/>
          </a:prstGeom>
          <a:noFill/>
        </p:spPr>
        <p:txBody>
          <a:bodyPr wrap="square" rtlCol="0" anchor="ctr"/>
          <a:lstStyle/>
          <a:p>
            <a:pPr marL="0" indent="0">
              <a:buNone/>
            </a:pPr>
            <a:r>
              <a:rPr lang="en-US" sz="1200" b="1" dirty="0">
                <a:solidFill>
                  <a:srgbClr val="030A18"/>
                </a:solidFill>
              </a:rPr>
              <a:t>Use writetable() to write each table (2010–2025) to its own sheet.</a:t>
            </a:r>
            <a:endParaRPr lang="en-US" sz="1200" dirty="0"/>
          </a:p>
        </p:txBody>
      </p:sp>
      <p:sp>
        <p:nvSpPr>
          <p:cNvPr id="6" name="Text 3"/>
          <p:cNvSpPr/>
          <p:nvPr/>
        </p:nvSpPr>
        <p:spPr>
          <a:xfrm>
            <a:off x="685800" y="1303020"/>
            <a:ext cx="6217920" cy="457200"/>
          </a:xfrm>
          <a:prstGeom prst="rect">
            <a:avLst/>
          </a:prstGeom>
          <a:noFill/>
        </p:spPr>
        <p:txBody>
          <a:bodyPr wrap="square" rtlCol="0" anchor="ctr"/>
          <a:lstStyle/>
          <a:p>
            <a:pPr marL="0" indent="0">
              <a:buNone/>
            </a:pPr>
            <a:r>
              <a:rPr lang="en-US" sz="1200" b="1" dirty="0">
                <a:solidFill>
                  <a:srgbClr val="030A18"/>
                </a:solidFill>
              </a:rPr>
              <a:t>Sheets are named after years for easy navigation.</a:t>
            </a:r>
            <a:endParaRPr lang="en-US" sz="1200" dirty="0"/>
          </a:p>
        </p:txBody>
      </p:sp>
      <p:sp>
        <p:nvSpPr>
          <p:cNvPr id="8" name="Text 5"/>
          <p:cNvSpPr/>
          <p:nvPr/>
        </p:nvSpPr>
        <p:spPr>
          <a:xfrm>
            <a:off x="457200" y="4777740"/>
            <a:ext cx="8229600" cy="228600"/>
          </a:xfrm>
          <a:prstGeom prst="rect">
            <a:avLst/>
          </a:prstGeom>
          <a:noFill/>
        </p:spPr>
        <p:txBody>
          <a:bodyPr wrap="square" lIns="0" tIns="0" rIns="0" bIns="0" rtlCol="0" anchor="ctr"/>
          <a:lstStyle/>
          <a:p>
            <a:pPr marL="0" indent="0">
              <a:buNone/>
            </a:pPr>
            <a:r>
              <a:rPr lang="en-US" sz="600" u="sng" dirty="0">
                <a:solidFill>
                  <a:srgbClr val="97B1DF"/>
                </a:solidFill>
                <a:hlinkClick r:id="rId3"/>
              </a:rPr>
              <a:t>[5]</a:t>
            </a:r>
            <a:endParaRPr lang="en-US" sz="600" dirty="0"/>
          </a:p>
        </p:txBody>
      </p:sp>
      <p:pic>
        <p:nvPicPr>
          <p:cNvPr id="9" name="Picture 8" descr="code"/>
          <p:cNvPicPr>
            <a:picLocks noChangeAspect="1"/>
          </p:cNvPicPr>
          <p:nvPr/>
        </p:nvPicPr>
        <p:blipFill>
          <a:blip r:embed="rId4"/>
          <a:stretch>
            <a:fillRect/>
          </a:stretch>
        </p:blipFill>
        <p:spPr>
          <a:xfrm>
            <a:off x="813435" y="1720215"/>
            <a:ext cx="6254750" cy="295021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ext 0"/>
          <p:cNvSpPr/>
          <p:nvPr/>
        </p:nvSpPr>
        <p:spPr>
          <a:xfrm>
            <a:off x="274320" y="274320"/>
            <a:ext cx="8595360" cy="502920"/>
          </a:xfrm>
          <a:prstGeom prst="rect">
            <a:avLst/>
          </a:prstGeom>
          <a:noFill/>
        </p:spPr>
        <p:txBody>
          <a:bodyPr wrap="square" rtlCol="0" anchor="ctr"/>
          <a:lstStyle/>
          <a:p>
            <a:pPr marL="0" indent="0">
              <a:buNone/>
            </a:pPr>
            <a:r>
              <a:rPr lang="en-US" sz="2400" dirty="0">
                <a:solidFill>
                  <a:srgbClr val="030A18"/>
                </a:solidFill>
                <a:latin typeface="Arial" panose="020B0604020202020204" pitchFamily="34" charset="0"/>
                <a:ea typeface="Arial" panose="020B0604020202020204" pitchFamily="34" charset="-122"/>
                <a:cs typeface="Arial" panose="020B0604020202020204" pitchFamily="34" charset="-120"/>
              </a:rPr>
              <a:t>Data Visualisation Overview</a:t>
            </a:r>
            <a:endParaRPr lang="en-US" sz="2400" dirty="0"/>
          </a:p>
        </p:txBody>
      </p:sp>
      <p:sp>
        <p:nvSpPr>
          <p:cNvPr id="3" name="Text 1"/>
          <p:cNvSpPr/>
          <p:nvPr/>
        </p:nvSpPr>
        <p:spPr>
          <a:xfrm>
            <a:off x="365760" y="914400"/>
            <a:ext cx="7772400" cy="457200"/>
          </a:xfrm>
          <a:prstGeom prst="rect">
            <a:avLst/>
          </a:prstGeom>
          <a:noFill/>
        </p:spPr>
        <p:txBody>
          <a:bodyPr wrap="square" rtlCol="0" anchor="ctr"/>
          <a:lstStyle/>
          <a:p>
            <a:pPr marL="0" indent="0">
              <a:buNone/>
            </a:pPr>
            <a:r>
              <a:rPr lang="en-US" sz="2000" b="1" dirty="0">
                <a:solidFill>
                  <a:srgbClr val="030A18"/>
                </a:solidFill>
              </a:rPr>
              <a:t>Using MATLAB’s plotting functions, we explored a variety of graphs to discover patterns in economic data.</a:t>
            </a:r>
            <a:endParaRPr lang="en-US" sz="2000" dirty="0"/>
          </a:p>
        </p:txBody>
      </p:sp>
      <p:sp>
        <p:nvSpPr>
          <p:cNvPr id="5" name="Text 2"/>
          <p:cNvSpPr/>
          <p:nvPr/>
        </p:nvSpPr>
        <p:spPr>
          <a:xfrm>
            <a:off x="371475" y="1554480"/>
            <a:ext cx="8223885" cy="2560320"/>
          </a:xfrm>
          <a:prstGeom prst="rect">
            <a:avLst/>
          </a:prstGeom>
          <a:noFill/>
        </p:spPr>
        <p:txBody>
          <a:bodyPr wrap="square" rtlCol="0" anchor="ctr"/>
          <a:lstStyle/>
          <a:p>
            <a:pPr marL="0" indent="0">
              <a:buNone/>
            </a:pPr>
            <a:r>
              <a:rPr lang="en-US" sz="2400" dirty="0">
                <a:solidFill>
                  <a:srgbClr val="030A18"/>
                </a:solidFill>
              </a:rPr>
              <a:t>We used bar and scatter plots to compare unemployment, inflation, GDP and other indicators across years and countries.
Pareto and histograms illustrated distribution patterns, while box and pie charts depicted spread and proportions.
Mesh and surface plots, heat maps, quiver and 3D stems provided 3‑dimensional insights into multidimensional relationships.</a:t>
            </a:r>
            <a:endParaRPr lang="en-US" sz="2400" dirty="0"/>
          </a:p>
        </p:txBody>
      </p:sp>
      <p:sp>
        <p:nvSpPr>
          <p:cNvPr id="6" name="Text 3"/>
          <p:cNvSpPr/>
          <p:nvPr/>
        </p:nvSpPr>
        <p:spPr>
          <a:xfrm>
            <a:off x="457200" y="4777740"/>
            <a:ext cx="8229600" cy="228600"/>
          </a:xfrm>
          <a:prstGeom prst="rect">
            <a:avLst/>
          </a:prstGeom>
          <a:noFill/>
        </p:spPr>
        <p:txBody>
          <a:bodyPr wrap="square" lIns="0" tIns="0" rIns="0" bIns="0" rtlCol="0" anchor="ctr"/>
          <a:lstStyle/>
          <a:p>
            <a:pPr marL="0" indent="0">
              <a:buNone/>
            </a:pPr>
            <a:r>
              <a:rPr lang="en-US" sz="600" u="sng" dirty="0">
                <a:solidFill>
                  <a:srgbClr val="97B1DF"/>
                </a:solidFill>
                <a:hlinkClick r:id="rId1"/>
              </a:rPr>
              <a:t>[6]</a:t>
            </a:r>
            <a:endParaRPr lang="en-US" sz="6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ext 0"/>
          <p:cNvSpPr/>
          <p:nvPr/>
        </p:nvSpPr>
        <p:spPr>
          <a:xfrm>
            <a:off x="274320" y="274320"/>
            <a:ext cx="8595360" cy="502920"/>
          </a:xfrm>
          <a:prstGeom prst="rect">
            <a:avLst/>
          </a:prstGeom>
          <a:noFill/>
        </p:spPr>
        <p:txBody>
          <a:bodyPr wrap="square" rtlCol="0" anchor="ctr"/>
          <a:lstStyle/>
          <a:p>
            <a:pPr marL="0" indent="0">
              <a:buNone/>
            </a:pPr>
            <a:r>
              <a:rPr lang="en-US" sz="2400" dirty="0">
                <a:solidFill>
                  <a:srgbClr val="030A18"/>
                </a:solidFill>
                <a:latin typeface="Arial" panose="020B0604020202020204" pitchFamily="34" charset="0"/>
                <a:ea typeface="Arial" panose="020B0604020202020204" pitchFamily="34" charset="-122"/>
                <a:cs typeface="Arial" panose="020B0604020202020204" pitchFamily="34" charset="-120"/>
              </a:rPr>
              <a:t>Assignment 2: Bar Graphs</a:t>
            </a:r>
            <a:endParaRPr lang="en-US" sz="2400" dirty="0"/>
          </a:p>
        </p:txBody>
      </p:sp>
      <p:sp>
        <p:nvSpPr>
          <p:cNvPr id="3" name="Text 1"/>
          <p:cNvSpPr/>
          <p:nvPr/>
        </p:nvSpPr>
        <p:spPr>
          <a:xfrm>
            <a:off x="457200" y="1005840"/>
            <a:ext cx="5029200" cy="1828800"/>
          </a:xfrm>
          <a:prstGeom prst="rect">
            <a:avLst/>
          </a:prstGeom>
          <a:noFill/>
        </p:spPr>
        <p:txBody>
          <a:bodyPr wrap="square" rtlCol="0" anchor="ctr"/>
          <a:lstStyle/>
          <a:p>
            <a:pPr marL="0" indent="0">
              <a:buNone/>
            </a:pPr>
            <a:r>
              <a:rPr lang="en-US" sz="2000" dirty="0">
                <a:solidFill>
                  <a:srgbClr val="030A18"/>
                </a:solidFill>
              </a:rPr>
              <a:t>We plotted bar graphs of unemployment rates for 2010 and 2011.
• 2010: vertical bar graph of selected countries.
• 2011: horizontal bar graph showing unemployment rates.</a:t>
            </a:r>
            <a:endParaRPr lang="en-US" sz="2000" dirty="0"/>
          </a:p>
        </p:txBody>
      </p:sp>
      <p:sp>
        <p:nvSpPr>
          <p:cNvPr id="6" name="Text 3"/>
          <p:cNvSpPr/>
          <p:nvPr/>
        </p:nvSpPr>
        <p:spPr>
          <a:xfrm>
            <a:off x="457200" y="4777740"/>
            <a:ext cx="8229600" cy="228600"/>
          </a:xfrm>
          <a:prstGeom prst="rect">
            <a:avLst/>
          </a:prstGeom>
          <a:noFill/>
        </p:spPr>
        <p:txBody>
          <a:bodyPr wrap="square" lIns="0" tIns="0" rIns="0" bIns="0" rtlCol="0" anchor="ctr"/>
          <a:lstStyle/>
          <a:p>
            <a:pPr marL="0" indent="0">
              <a:buNone/>
            </a:pPr>
            <a:r>
              <a:rPr lang="en-US" sz="600" u="sng" dirty="0">
                <a:solidFill>
                  <a:srgbClr val="97B1DF"/>
                </a:solidFill>
                <a:hlinkClick r:id="rId1"/>
              </a:rPr>
              <a:t>[21]</a:t>
            </a:r>
            <a:endParaRPr lang="en-US" sz="600" dirty="0"/>
          </a:p>
        </p:txBody>
      </p:sp>
      <p:pic>
        <p:nvPicPr>
          <p:cNvPr id="7" name="Picture 6" descr="figure2"/>
          <p:cNvPicPr>
            <a:picLocks noChangeAspect="1"/>
          </p:cNvPicPr>
          <p:nvPr/>
        </p:nvPicPr>
        <p:blipFill>
          <a:blip r:embed="rId2"/>
          <a:stretch>
            <a:fillRect/>
          </a:stretch>
        </p:blipFill>
        <p:spPr>
          <a:xfrm>
            <a:off x="372110" y="2693035"/>
            <a:ext cx="5556250" cy="2313305"/>
          </a:xfrm>
          <a:prstGeom prst="rect">
            <a:avLst/>
          </a:prstGeom>
        </p:spPr>
      </p:pic>
      <p:pic>
        <p:nvPicPr>
          <p:cNvPr id="8" name="Picture 6"/>
          <p:cNvPicPr/>
          <p:nvPr/>
        </p:nvPicPr>
        <p:blipFill>
          <a:blip r:embed="rId3" cstate="print">
            <a:extLst>
              <a:ext uri="{28A0092B-C50C-407E-A947-70E740481C1C}">
                <a14:useLocalDpi xmlns:a14="http://schemas.microsoft.com/office/drawing/2010/main" val="0"/>
              </a:ext>
            </a:extLst>
          </a:blip>
          <a:stretch>
            <a:fillRect/>
          </a:stretch>
        </p:blipFill>
        <p:spPr>
          <a:xfrm>
            <a:off x="5928360" y="1097280"/>
            <a:ext cx="2758440" cy="241300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235200" y="702310"/>
            <a:ext cx="3048000" cy="398780"/>
          </a:xfrm>
          <a:prstGeom prst="rect">
            <a:avLst/>
          </a:prstGeom>
          <a:noFill/>
        </p:spPr>
        <p:txBody>
          <a:bodyPr wrap="square" rtlCol="0">
            <a:spAutoFit/>
          </a:bodyPr>
          <a:p>
            <a:r>
              <a:rPr lang="en-GB" altLang="en-US" sz="2000"/>
              <a:t>CODE</a:t>
            </a:r>
            <a:endParaRPr lang="en-GB" altLang="en-US" sz="2000"/>
          </a:p>
        </p:txBody>
      </p:sp>
      <p:sp>
        <p:nvSpPr>
          <p:cNvPr id="3" name="Text Box 2"/>
          <p:cNvSpPr txBox="1"/>
          <p:nvPr/>
        </p:nvSpPr>
        <p:spPr>
          <a:xfrm>
            <a:off x="414655" y="1085850"/>
            <a:ext cx="7767320" cy="7502525"/>
          </a:xfrm>
          <a:prstGeom prst="rect">
            <a:avLst/>
          </a:prstGeom>
          <a:noFill/>
        </p:spPr>
        <p:txBody>
          <a:bodyPr wrap="square" rtlCol="0">
            <a:noAutofit/>
          </a:bodyPr>
          <a:p>
            <a:r>
              <a:rPr lang="en-US" altLang="en-GB" sz="1400">
                <a:solidFill>
                  <a:schemeClr val="accent2"/>
                </a:solidFill>
              </a:rPr>
              <a:t>%UNEMPLOYMENT RATE 2010</a:t>
            </a:r>
            <a:endParaRPr lang="en-US" altLang="en-GB" sz="1400">
              <a:solidFill>
                <a:schemeClr val="accent2"/>
              </a:solidFill>
            </a:endParaRPr>
          </a:p>
          <a:p>
            <a:r>
              <a:rPr lang="en-US" altLang="en-GB" sz="1400">
                <a:solidFill>
                  <a:schemeClr val="accent2"/>
                </a:solidFill>
              </a:rPr>
              <a:t>figure;</a:t>
            </a:r>
            <a:endParaRPr lang="en-US" altLang="en-GB" sz="1400">
              <a:solidFill>
                <a:schemeClr val="accent2"/>
              </a:solidFill>
            </a:endParaRPr>
          </a:p>
          <a:p>
            <a:r>
              <a:rPr lang="en-US" altLang="en-GB" sz="1400">
                <a:solidFill>
                  <a:schemeClr val="accent2"/>
                </a:solidFill>
              </a:rPr>
              <a:t>Countrynames2010=MS2010.country_name(1:10:200);</a:t>
            </a:r>
            <a:endParaRPr lang="en-US" altLang="en-GB" sz="1400">
              <a:solidFill>
                <a:schemeClr val="accent2"/>
              </a:solidFill>
            </a:endParaRPr>
          </a:p>
          <a:p>
            <a:r>
              <a:rPr lang="en-US" altLang="en-GB" sz="1400">
                <a:solidFill>
                  <a:schemeClr val="accent2"/>
                </a:solidFill>
              </a:rPr>
              <a:t>Unemployment2010=MS2010.UnemploymentRate___(1:10:200);</a:t>
            </a:r>
            <a:endParaRPr lang="en-US" altLang="en-GB" sz="1400">
              <a:solidFill>
                <a:schemeClr val="accent2"/>
              </a:solidFill>
            </a:endParaRPr>
          </a:p>
          <a:p>
            <a:r>
              <a:rPr lang="en-US" altLang="en-GB" sz="1400">
                <a:solidFill>
                  <a:schemeClr val="accent2"/>
                </a:solidFill>
              </a:rPr>
              <a:t>bar(categorical(Countrynames2010),Unemployment2010,'r');</a:t>
            </a:r>
            <a:endParaRPr lang="en-US" altLang="en-GB" sz="1400">
              <a:solidFill>
                <a:schemeClr val="accent2"/>
              </a:solidFill>
            </a:endParaRPr>
          </a:p>
          <a:p>
            <a:r>
              <a:rPr lang="en-US" altLang="en-GB" sz="1400">
                <a:solidFill>
                  <a:schemeClr val="accent2"/>
                </a:solidFill>
              </a:rPr>
              <a:t>xlabel('COUNTRIES');</a:t>
            </a:r>
            <a:endParaRPr lang="en-US" altLang="en-GB" sz="1400">
              <a:solidFill>
                <a:schemeClr val="accent2"/>
              </a:solidFill>
            </a:endParaRPr>
          </a:p>
          <a:p>
            <a:r>
              <a:rPr lang="en-US" altLang="en-GB" sz="1400">
                <a:solidFill>
                  <a:schemeClr val="accent2"/>
                </a:solidFill>
              </a:rPr>
              <a:t>ylabel('UNEMPLOYMENT RATE');</a:t>
            </a:r>
            <a:endParaRPr lang="en-US" altLang="en-GB" sz="1400">
              <a:solidFill>
                <a:schemeClr val="accent2"/>
              </a:solidFill>
            </a:endParaRPr>
          </a:p>
          <a:p>
            <a:r>
              <a:rPr lang="en-US" altLang="en-GB" sz="1400">
                <a:solidFill>
                  <a:schemeClr val="accent2"/>
                </a:solidFill>
              </a:rPr>
              <a:t>title('A BAR GRAPH SHOWING UNEMPLOYMENT RATE OF RANDOM COUNTRIES IN 2010')</a:t>
            </a:r>
            <a:endParaRPr lang="en-US" altLang="en-GB" sz="1400">
              <a:solidFill>
                <a:schemeClr val="accent2"/>
              </a:solidFill>
            </a:endParaRPr>
          </a:p>
          <a:p>
            <a:r>
              <a:rPr lang="en-US" altLang="en-GB" sz="1400">
                <a:solidFill>
                  <a:schemeClr val="accent2"/>
                </a:solidFill>
              </a:rPr>
              <a:t>%UNEMPLOYMENT RATE 2011</a:t>
            </a:r>
            <a:endParaRPr lang="en-US" altLang="en-GB" sz="1400">
              <a:solidFill>
                <a:schemeClr val="accent2"/>
              </a:solidFill>
            </a:endParaRPr>
          </a:p>
          <a:p>
            <a:r>
              <a:rPr lang="en-US" altLang="en-GB" sz="1400">
                <a:solidFill>
                  <a:schemeClr val="accent2"/>
                </a:solidFill>
              </a:rPr>
              <a:t>figure;</a:t>
            </a:r>
            <a:endParaRPr lang="en-US" altLang="en-GB" sz="1400">
              <a:solidFill>
                <a:schemeClr val="accent2"/>
              </a:solidFill>
            </a:endParaRPr>
          </a:p>
          <a:p>
            <a:r>
              <a:rPr lang="en-US" altLang="en-GB" sz="1400">
                <a:solidFill>
                  <a:schemeClr val="accent2"/>
                </a:solidFill>
              </a:rPr>
              <a:t>Countrynames2011=MS2011.country_name(1:10:200);</a:t>
            </a:r>
            <a:endParaRPr lang="en-US" altLang="en-GB" sz="1400">
              <a:solidFill>
                <a:schemeClr val="accent2"/>
              </a:solidFill>
            </a:endParaRPr>
          </a:p>
          <a:p>
            <a:r>
              <a:rPr lang="en-US" altLang="en-GB" sz="1400">
                <a:solidFill>
                  <a:schemeClr val="accent2"/>
                </a:solidFill>
              </a:rPr>
              <a:t>Unemployment2011=MS2011.UnemploymentRate___(1:10:200);</a:t>
            </a:r>
            <a:endParaRPr lang="en-US" altLang="en-GB" sz="1400">
              <a:solidFill>
                <a:schemeClr val="accent2"/>
              </a:solidFill>
            </a:endParaRPr>
          </a:p>
          <a:p>
            <a:r>
              <a:rPr lang="en-US" altLang="en-GB" sz="1400">
                <a:solidFill>
                  <a:schemeClr val="accent2"/>
                </a:solidFill>
              </a:rPr>
              <a:t>barh(categorical(Countrynames2011),Unemployment2011,'g');</a:t>
            </a:r>
            <a:endParaRPr lang="en-US" altLang="en-GB" sz="1400">
              <a:solidFill>
                <a:schemeClr val="accent2"/>
              </a:solidFill>
            </a:endParaRPr>
          </a:p>
          <a:p>
            <a:r>
              <a:rPr lang="en-US" altLang="en-GB" sz="1400">
                <a:solidFill>
                  <a:schemeClr val="accent2"/>
                </a:solidFill>
              </a:rPr>
              <a:t>ylabel('COUNTRIES');</a:t>
            </a:r>
            <a:endParaRPr lang="en-US" altLang="en-GB" sz="1400">
              <a:solidFill>
                <a:schemeClr val="accent2"/>
              </a:solidFill>
            </a:endParaRPr>
          </a:p>
          <a:p>
            <a:r>
              <a:rPr lang="en-US" altLang="en-GB" sz="1400">
                <a:solidFill>
                  <a:schemeClr val="accent2"/>
                </a:solidFill>
              </a:rPr>
              <a:t>xlabel('UNEMPLOYMENT RATE');</a:t>
            </a:r>
            <a:endParaRPr lang="en-US" altLang="en-GB" sz="1400">
              <a:solidFill>
                <a:schemeClr val="accent2"/>
              </a:solidFill>
            </a:endParaRPr>
          </a:p>
          <a:p>
            <a:r>
              <a:rPr lang="en-US" altLang="en-GB" sz="1400">
                <a:solidFill>
                  <a:schemeClr val="accent2"/>
                </a:solidFill>
              </a:rPr>
              <a:t>title('A BAR GRAPH SHOWING UNEMPLOYMENT RATE OF RANDOM COUNTRIES IN 2011'),</a:t>
            </a:r>
            <a:endParaRPr lang="en-US" altLang="en-GB" sz="1400">
              <a:solidFill>
                <a:schemeClr val="accent2"/>
              </a:solidFill>
            </a:endParaRPr>
          </a:p>
          <a:p>
            <a:r>
              <a:rPr lang="en-US" altLang="en-GB" sz="1400">
                <a:solidFill>
                  <a:schemeClr val="accent2"/>
                </a:solidFill>
              </a:rPr>
              <a:t>%2012 inflation cpl against gdp current</a:t>
            </a:r>
            <a:endParaRPr lang="en-US" altLang="en-GB" sz="1400">
              <a:solidFill>
                <a:schemeClr val="accent2"/>
              </a:solidFill>
            </a:endParaRPr>
          </a:p>
          <a:p>
            <a:endParaRPr lang="en-US" altLang="en-GB" sz="1400">
              <a:solidFill>
                <a:schemeClr val="accent2"/>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72085" y="47625"/>
            <a:ext cx="8971915" cy="2584450"/>
          </a:xfrm>
          <a:prstGeom prst="rect">
            <a:avLst/>
          </a:prstGeom>
          <a:noFill/>
        </p:spPr>
        <p:txBody>
          <a:bodyPr wrap="square" rtlCol="0">
            <a:spAutoFit/>
          </a:bodyPr>
          <a:p>
            <a:r>
              <a:rPr lang="en-US" altLang="en-GB" b="1" i="1" u="sng"/>
              <a:t>Scatter plot  Inflation vs GDP</a:t>
            </a:r>
            <a:endParaRPr lang="en-US" altLang="en-GB" b="1" i="1" u="sng"/>
          </a:p>
          <a:p>
            <a:endParaRPr lang="en-US" altLang="en-GB"/>
          </a:p>
          <a:p>
            <a:r>
              <a:rPr lang="en-US" altLang="en-GB">
                <a:solidFill>
                  <a:schemeClr val="accent2"/>
                </a:solidFill>
              </a:rPr>
              <a:t>%2012 inflation cpl against gdp current</a:t>
            </a:r>
            <a:endParaRPr lang="en-US" altLang="en-GB">
              <a:solidFill>
                <a:schemeClr val="accent2"/>
              </a:solidFill>
            </a:endParaRPr>
          </a:p>
          <a:p>
            <a:r>
              <a:rPr lang="en-US" altLang="en-GB">
                <a:solidFill>
                  <a:schemeClr val="accent2"/>
                </a:solidFill>
              </a:rPr>
              <a:t>figure;</a:t>
            </a:r>
            <a:endParaRPr lang="en-US" altLang="en-GB">
              <a:solidFill>
                <a:schemeClr val="accent2"/>
              </a:solidFill>
            </a:endParaRPr>
          </a:p>
          <a:p>
            <a:r>
              <a:rPr lang="en-US" altLang="en-GB">
                <a:solidFill>
                  <a:schemeClr val="accent2"/>
                </a:solidFill>
              </a:rPr>
              <a:t>T=table(MS2012.country_name(1:10:200),MS2012.Inflation_CPI__(1:10:200),MS2012.GDP_CurrentUSD_(1:10:200),'VariableNames',{'countrynames','inflation','GDP_Current'});</a:t>
            </a:r>
            <a:endParaRPr lang="en-US" altLang="en-GB">
              <a:solidFill>
                <a:schemeClr val="accent2"/>
              </a:solidFill>
            </a:endParaRPr>
          </a:p>
          <a:p>
            <a:endParaRPr lang="en-US" altLang="en-GB" i="1"/>
          </a:p>
          <a:p>
            <a:r>
              <a:rPr lang="en-US" altLang="en-GB" i="1"/>
              <a:t>The code creates a table having country names, inflation_CPI_and GDP CURRENT of year 2012,picking the 10th countries from 1 to 200</a:t>
            </a:r>
            <a:endParaRPr lang="en-US" altLang="en-GB" i="1"/>
          </a:p>
        </p:txBody>
      </p:sp>
      <p:sp>
        <p:nvSpPr>
          <p:cNvPr id="3" name="Text Box 2"/>
          <p:cNvSpPr txBox="1"/>
          <p:nvPr/>
        </p:nvSpPr>
        <p:spPr>
          <a:xfrm>
            <a:off x="379730" y="2699385"/>
            <a:ext cx="8984615" cy="2228215"/>
          </a:xfrm>
          <a:prstGeom prst="rect">
            <a:avLst/>
          </a:prstGeom>
          <a:noFill/>
        </p:spPr>
        <p:txBody>
          <a:bodyPr wrap="square" rtlCol="0">
            <a:noAutofit/>
          </a:bodyPr>
          <a:p>
            <a:r>
              <a:rPr lang="en-US" altLang="en-GB">
                <a:solidFill>
                  <a:schemeClr val="accent2"/>
                </a:solidFill>
              </a:rPr>
              <a:t>scatter(T.inflation,T.GDP_Current,'k*');</a:t>
            </a:r>
            <a:endParaRPr lang="en-US" altLang="en-GB">
              <a:solidFill>
                <a:schemeClr val="accent2"/>
              </a:solidFill>
            </a:endParaRPr>
          </a:p>
          <a:p>
            <a:r>
              <a:rPr lang="en-US" altLang="en-GB">
                <a:solidFill>
                  <a:schemeClr val="accent2"/>
                </a:solidFill>
              </a:rPr>
              <a:t>xlabel('INFLATION 2012');</a:t>
            </a:r>
            <a:endParaRPr lang="en-US" altLang="en-GB">
              <a:solidFill>
                <a:schemeClr val="accent2"/>
              </a:solidFill>
            </a:endParaRPr>
          </a:p>
          <a:p>
            <a:r>
              <a:rPr lang="en-US" altLang="en-GB">
                <a:solidFill>
                  <a:schemeClr val="accent2"/>
                </a:solidFill>
              </a:rPr>
              <a:t>ylabel('GDP CURRENT 2012');</a:t>
            </a:r>
            <a:endParaRPr lang="en-US" altLang="en-GB">
              <a:solidFill>
                <a:schemeClr val="accent2"/>
              </a:solidFill>
            </a:endParaRPr>
          </a:p>
          <a:p>
            <a:r>
              <a:rPr lang="en-US" altLang="en-GB">
                <a:solidFill>
                  <a:schemeClr val="accent2"/>
                </a:solidFill>
              </a:rPr>
              <a:t>title('A SCATTER GRAPH OF INFLATION AGAINST GDP 2012');</a:t>
            </a:r>
            <a:endParaRPr lang="en-US" altLang="en-GB">
              <a:solidFill>
                <a:schemeClr val="accent2"/>
              </a:solidFill>
            </a:endParaRPr>
          </a:p>
          <a:p>
            <a:r>
              <a:rPr lang="en-US" altLang="en-GB">
                <a:solidFill>
                  <a:schemeClr val="accent2"/>
                </a:solidFill>
              </a:rPr>
              <a:t>ylim([-1e12,4e12]);</a:t>
            </a:r>
            <a:endParaRPr lang="en-US" altLang="en-GB">
              <a:solidFill>
                <a:schemeClr val="accent2"/>
              </a:solidFill>
            </a:endParaRPr>
          </a:p>
          <a:p>
            <a:r>
              <a:rPr lang="en-US" altLang="en-GB">
                <a:solidFill>
                  <a:schemeClr val="accent2"/>
                </a:solidFill>
              </a:rPr>
              <a:t> The code Examines correlation between inflation and GDP</a:t>
            </a:r>
            <a:endParaRPr lang="en-US" altLang="en-GB">
              <a:solidFill>
                <a:schemeClr val="accent2"/>
              </a:solidFill>
            </a:endParaRPr>
          </a:p>
          <a:p>
            <a:r>
              <a:rPr lang="en-US" altLang="en-GB">
                <a:solidFill>
                  <a:schemeClr val="accent2"/>
                </a:solidFill>
              </a:rPr>
              <a:t>'k*': Black asterisk markers</a:t>
            </a:r>
            <a:endParaRPr lang="en-US" altLang="en-GB">
              <a:solidFill>
                <a:schemeClr val="accent2"/>
              </a:solidFill>
            </a:endParaRPr>
          </a:p>
          <a:p>
            <a:r>
              <a:rPr lang="en-US" altLang="en-GB">
                <a:solidFill>
                  <a:schemeClr val="accent2"/>
                </a:solidFill>
              </a:rPr>
              <a:t>ylim(): Sets y-axis limits from -1 trillion to 4 trillion USD</a:t>
            </a:r>
            <a:endParaRPr lang="en-US" altLang="en-GB">
              <a:solidFill>
                <a:schemeClr val="accent2"/>
              </a:solidFill>
            </a:endParaRPr>
          </a:p>
          <a:p>
            <a:endParaRPr lang="en-US" altLang="en-GB">
              <a:solidFill>
                <a:schemeClr val="accent2"/>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0" name="Picture 10"/>
          <p:cNvPicPr/>
          <p:nvPr/>
        </p:nvPicPr>
        <p:blipFill>
          <a:blip r:embed="rId1" cstate="print">
            <a:extLst>
              <a:ext uri="{28A0092B-C50C-407E-A947-70E740481C1C}">
                <a14:useLocalDpi xmlns:a14="http://schemas.microsoft.com/office/drawing/2010/main" val="0"/>
              </a:ext>
            </a:extLst>
          </a:blip>
          <a:stretch>
            <a:fillRect/>
          </a:stretch>
        </p:blipFill>
        <p:spPr>
          <a:xfrm>
            <a:off x="635" y="431165"/>
            <a:ext cx="6837680" cy="4312920"/>
          </a:xfrm>
          <a:prstGeom prst="rect">
            <a:avLst/>
          </a:prstGeom>
        </p:spPr>
      </p:pic>
      <p:pic>
        <p:nvPicPr>
          <p:cNvPr id="4" name="Image 0" descr="/home/oai/share/matlab_icon.png"/>
          <p:cNvPicPr>
            <a:picLocks noChangeAspect="1"/>
          </p:cNvPicPr>
          <p:nvPr/>
        </p:nvPicPr>
        <p:blipFill>
          <a:blip r:embed="rId2"/>
          <a:stretch>
            <a:fillRect/>
          </a:stretch>
        </p:blipFill>
        <p:spPr>
          <a:xfrm>
            <a:off x="6583680" y="340995"/>
            <a:ext cx="2103120" cy="210312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205230" y="311150"/>
            <a:ext cx="3048000" cy="368300"/>
          </a:xfrm>
          <a:prstGeom prst="rect">
            <a:avLst/>
          </a:prstGeom>
          <a:noFill/>
        </p:spPr>
        <p:txBody>
          <a:bodyPr wrap="square" rtlCol="0">
            <a:spAutoFit/>
          </a:bodyPr>
          <a:p>
            <a:r>
              <a:rPr lang="en-GB" altLang="en-US" b="1"/>
              <a:t>PARETO</a:t>
            </a:r>
            <a:endParaRPr lang="en-GB" altLang="en-US" b="1"/>
          </a:p>
        </p:txBody>
      </p:sp>
      <p:sp>
        <p:nvSpPr>
          <p:cNvPr id="3" name="Text Box 2"/>
          <p:cNvSpPr txBox="1"/>
          <p:nvPr/>
        </p:nvSpPr>
        <p:spPr>
          <a:xfrm>
            <a:off x="198755" y="918210"/>
            <a:ext cx="8758555" cy="645160"/>
          </a:xfrm>
          <a:prstGeom prst="rect">
            <a:avLst/>
          </a:prstGeom>
          <a:noFill/>
        </p:spPr>
        <p:txBody>
          <a:bodyPr wrap="square" rtlCol="0">
            <a:spAutoFit/>
          </a:bodyPr>
          <a:p>
            <a:r>
              <a:rPr lang="en-US" altLang="en-GB">
                <a:solidFill>
                  <a:schemeClr val="accent2"/>
                </a:solidFill>
              </a:rPr>
              <a:t>T2013=table(MS2013.country_name(17:24),MS2013.GovernmentExpense__OfGDP_(17:24),'VariableNames',{'countrynames','governmentexp'});</a:t>
            </a:r>
            <a:endParaRPr lang="en-US" altLang="en-GB">
              <a:solidFill>
                <a:schemeClr val="accent2"/>
              </a:solidFill>
            </a:endParaRPr>
          </a:p>
        </p:txBody>
      </p:sp>
      <p:sp>
        <p:nvSpPr>
          <p:cNvPr id="4" name="Text Box 3"/>
          <p:cNvSpPr txBox="1"/>
          <p:nvPr/>
        </p:nvSpPr>
        <p:spPr>
          <a:xfrm>
            <a:off x="198755" y="1563370"/>
            <a:ext cx="7550150" cy="453390"/>
          </a:xfrm>
          <a:prstGeom prst="rect">
            <a:avLst/>
          </a:prstGeom>
          <a:noFill/>
        </p:spPr>
        <p:txBody>
          <a:bodyPr wrap="square" rtlCol="0">
            <a:noAutofit/>
          </a:bodyPr>
          <a:p>
            <a:r>
              <a:rPr lang="en-US" altLang="en-GB"/>
              <a:t>The code creates a table with country name and government expense</a:t>
            </a:r>
            <a:endParaRPr lang="en-US" altLang="en-GB"/>
          </a:p>
        </p:txBody>
      </p:sp>
      <p:sp>
        <p:nvSpPr>
          <p:cNvPr id="5" name="Text Box 4"/>
          <p:cNvSpPr txBox="1"/>
          <p:nvPr/>
        </p:nvSpPr>
        <p:spPr>
          <a:xfrm>
            <a:off x="198755" y="1924050"/>
            <a:ext cx="8718550" cy="1718945"/>
          </a:xfrm>
          <a:prstGeom prst="rect">
            <a:avLst/>
          </a:prstGeom>
          <a:noFill/>
        </p:spPr>
        <p:txBody>
          <a:bodyPr wrap="square" rtlCol="0">
            <a:noAutofit/>
          </a:bodyPr>
          <a:p>
            <a:r>
              <a:rPr lang="en-US" altLang="en-GB">
                <a:solidFill>
                  <a:schemeClr val="accent2"/>
                </a:solidFill>
              </a:rPr>
              <a:t>T2013sorted=sortrows(T2013,'governmentexp','descend');</a:t>
            </a:r>
            <a:endParaRPr lang="en-US" altLang="en-GB">
              <a:solidFill>
                <a:schemeClr val="accent2"/>
              </a:solidFill>
            </a:endParaRPr>
          </a:p>
          <a:p>
            <a:r>
              <a:rPr lang="en-US" altLang="en-GB">
                <a:solidFill>
                  <a:schemeClr val="accent2"/>
                </a:solidFill>
              </a:rPr>
              <a:t>figure;</a:t>
            </a:r>
            <a:endParaRPr lang="en-US" altLang="en-GB">
              <a:solidFill>
                <a:schemeClr val="accent2"/>
              </a:solidFill>
            </a:endParaRPr>
          </a:p>
          <a:p>
            <a:r>
              <a:rPr lang="en-US" altLang="en-GB">
                <a:solidFill>
                  <a:schemeClr val="accent2"/>
                </a:solidFill>
              </a:rPr>
              <a:t>pareto(T2013sorted.governmentexp,T2013sorted.countrynames);</a:t>
            </a:r>
            <a:endParaRPr lang="en-US" altLang="en-GB">
              <a:solidFill>
                <a:schemeClr val="accent2"/>
              </a:solidFill>
            </a:endParaRPr>
          </a:p>
          <a:p>
            <a:r>
              <a:rPr lang="en-US" altLang="en-GB">
                <a:solidFill>
                  <a:schemeClr val="accent2"/>
                </a:solidFill>
              </a:rPr>
              <a:t>xlabel('COUNTRIES');</a:t>
            </a:r>
            <a:endParaRPr lang="en-US" altLang="en-GB">
              <a:solidFill>
                <a:schemeClr val="accent2"/>
              </a:solidFill>
            </a:endParaRPr>
          </a:p>
          <a:p>
            <a:r>
              <a:rPr lang="en-US" altLang="en-GB">
                <a:solidFill>
                  <a:schemeClr val="accent2"/>
                </a:solidFill>
              </a:rPr>
              <a:t>ylabel('GOVERNMENT EXPENDIURE');</a:t>
            </a:r>
            <a:endParaRPr lang="en-US" altLang="en-GB">
              <a:solidFill>
                <a:schemeClr val="accent2"/>
              </a:solidFill>
            </a:endParaRPr>
          </a:p>
          <a:p>
            <a:r>
              <a:rPr lang="en-US" altLang="en-GB">
                <a:solidFill>
                  <a:schemeClr val="accent2"/>
                </a:solidFill>
              </a:rPr>
              <a:t>title('A PARETO CHART SOWING GOVT EXPENDITURE IN 2013 FOR SELECTED COUNTRIES')</a:t>
            </a:r>
            <a:endParaRPr lang="en-US" altLang="en-GB">
              <a:solidFill>
                <a:schemeClr val="accent2"/>
              </a:solidFill>
            </a:endParaRPr>
          </a:p>
          <a:p>
            <a:endParaRPr lang="en-US" altLang="en-GB">
              <a:solidFill>
                <a:schemeClr val="accent2"/>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Picture 2" descr="figure4"/>
          <p:cNvPicPr>
            <a:picLocks noChangeAspect="1"/>
          </p:cNvPicPr>
          <p:nvPr/>
        </p:nvPicPr>
        <p:blipFill>
          <a:blip r:embed="rId1"/>
          <a:stretch>
            <a:fillRect/>
          </a:stretch>
        </p:blipFill>
        <p:spPr>
          <a:xfrm>
            <a:off x="1059815" y="488950"/>
            <a:ext cx="5748020" cy="4165600"/>
          </a:xfrm>
          <a:prstGeom prst="rect">
            <a:avLst/>
          </a:prstGeom>
        </p:spPr>
      </p:pic>
      <p:pic>
        <p:nvPicPr>
          <p:cNvPr id="4" name="Image 0" descr="/home/oai/share/matlab_icon.png"/>
          <p:cNvPicPr>
            <a:picLocks noChangeAspect="1"/>
          </p:cNvPicPr>
          <p:nvPr/>
        </p:nvPicPr>
        <p:blipFill>
          <a:blip r:embed="rId2"/>
          <a:stretch>
            <a:fillRect/>
          </a:stretch>
        </p:blipFill>
        <p:spPr>
          <a:xfrm>
            <a:off x="7070090" y="340995"/>
            <a:ext cx="1616710" cy="155194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ext 0"/>
          <p:cNvSpPr/>
          <p:nvPr/>
        </p:nvSpPr>
        <p:spPr>
          <a:xfrm>
            <a:off x="274320" y="274320"/>
            <a:ext cx="8595360" cy="502920"/>
          </a:xfrm>
          <a:prstGeom prst="rect">
            <a:avLst/>
          </a:prstGeom>
          <a:noFill/>
        </p:spPr>
        <p:txBody>
          <a:bodyPr wrap="square" rtlCol="0" anchor="ctr"/>
          <a:lstStyle/>
          <a:p>
            <a:pPr marL="0" indent="0">
              <a:buNone/>
            </a:pPr>
            <a:r>
              <a:rPr lang="en-US" sz="2400" dirty="0">
                <a:solidFill>
                  <a:srgbClr val="030A18"/>
                </a:solidFill>
                <a:latin typeface="Arial" panose="020B0604020202020204" pitchFamily="34" charset="0"/>
                <a:ea typeface="Arial" panose="020B0604020202020204" pitchFamily="34" charset="-122"/>
                <a:cs typeface="Arial" panose="020B0604020202020204" pitchFamily="34" charset="-120"/>
              </a:rPr>
              <a:t>Declaration &amp; Group Members</a:t>
            </a:r>
            <a:endParaRPr lang="en-US" sz="2400" dirty="0"/>
          </a:p>
        </p:txBody>
      </p:sp>
      <p:sp>
        <p:nvSpPr>
          <p:cNvPr id="3" name="Text 1"/>
          <p:cNvSpPr/>
          <p:nvPr/>
        </p:nvSpPr>
        <p:spPr>
          <a:xfrm>
            <a:off x="365760" y="914400"/>
            <a:ext cx="8229600" cy="731520"/>
          </a:xfrm>
          <a:prstGeom prst="rect">
            <a:avLst/>
          </a:prstGeom>
          <a:noFill/>
        </p:spPr>
        <p:txBody>
          <a:bodyPr wrap="square" rtlCol="0" anchor="ctr"/>
          <a:lstStyle/>
          <a:p>
            <a:pPr marL="0" indent="0">
              <a:buNone/>
            </a:pPr>
            <a:r>
              <a:rPr lang="en-US" sz="1200" dirty="0">
                <a:solidFill>
                  <a:srgbClr val="030A18"/>
                </a:solidFill>
              </a:rPr>
              <a:t>We declare that this information in this report is our own, to the best of our knowledge.</a:t>
            </a:r>
            <a:endParaRPr lang="en-US" sz="1200" dirty="0"/>
          </a:p>
        </p:txBody>
      </p:sp>
      <p:graphicFrame>
        <p:nvGraphicFramePr>
          <p:cNvPr id="13" name="Table 0"/>
          <p:cNvGraphicFramePr>
            <a:graphicFrameLocks noGrp="1"/>
          </p:cNvGraphicFramePr>
          <p:nvPr/>
        </p:nvGraphicFramePr>
        <p:xfrm>
          <a:off x="365760" y="1828800"/>
          <a:ext cx="8229600" cy="2743200"/>
        </p:xfrm>
        <a:graphic>
          <a:graphicData uri="http://schemas.openxmlformats.org/drawingml/2006/table">
            <a:tbl>
              <a:tblPr/>
              <a:tblGrid>
                <a:gridCol w="2743200"/>
                <a:gridCol w="2743200"/>
                <a:gridCol w="2743200"/>
              </a:tblGrid>
              <a:tr h="274320">
                <a:tc>
                  <a:txBody>
                    <a:bodyPr/>
                    <a:lstStyle/>
                    <a:p>
                      <a:pPr marL="0" indent="0">
                        <a:buNone/>
                      </a:pPr>
                      <a:r>
                        <a:rPr lang="en-US" sz="1200" b="1" dirty="0">
                          <a:solidFill>
                            <a:srgbClr val="030A18"/>
                          </a:solidFill>
                        </a:rPr>
                        <a:t>Name</a:t>
                      </a:r>
                      <a:endParaRPr lang="en-US" sz="1200" dirty="0"/>
                    </a:p>
                  </a:txBody>
                  <a:tcPr>
                    <a:lnL w="6350" cap="flat" cmpd="sng" algn="ctr">
                      <a:solidFill>
                        <a:srgbClr val="97B1DF"/>
                      </a:solidFill>
                      <a:prstDash val="solid"/>
                      <a:round/>
                      <a:headEnd type="none" w="med" len="med"/>
                      <a:tailEnd type="none" w="med" len="med"/>
                    </a:lnL>
                    <a:lnR w="6350" cap="flat" cmpd="sng" algn="ctr">
                      <a:solidFill>
                        <a:srgbClr val="97B1DF"/>
                      </a:solidFill>
                      <a:prstDash val="solid"/>
                      <a:round/>
                      <a:headEnd type="none" w="med" len="med"/>
                      <a:tailEnd type="none" w="med" len="med"/>
                    </a:lnR>
                    <a:lnT w="6350" cap="flat" cmpd="sng" algn="ctr">
                      <a:solidFill>
                        <a:srgbClr val="97B1DF"/>
                      </a:solidFill>
                      <a:prstDash val="solid"/>
                      <a:round/>
                      <a:headEnd type="none" w="med" len="med"/>
                      <a:tailEnd type="none" w="med" len="med"/>
                    </a:lnT>
                    <a:lnB w="6350" cap="flat" cmpd="sng" algn="ctr">
                      <a:solidFill>
                        <a:srgbClr val="97B1DF"/>
                      </a:solidFill>
                      <a:prstDash val="solid"/>
                      <a:round/>
                      <a:headEnd type="none" w="med" len="med"/>
                      <a:tailEnd type="none" w="med" len="med"/>
                    </a:lnB>
                    <a:solidFill>
                      <a:srgbClr val="F5F5F5"/>
                    </a:solidFill>
                  </a:tcPr>
                </a:tc>
                <a:tc>
                  <a:txBody>
                    <a:bodyPr/>
                    <a:lstStyle/>
                    <a:p>
                      <a:pPr marL="0" indent="0">
                        <a:buNone/>
                      </a:pPr>
                      <a:r>
                        <a:rPr lang="en-US" sz="1200" b="1" dirty="0">
                          <a:solidFill>
                            <a:srgbClr val="030A18"/>
                          </a:solidFill>
                        </a:rPr>
                        <a:t>Course</a:t>
                      </a:r>
                      <a:endParaRPr lang="en-US" sz="1200" dirty="0"/>
                    </a:p>
                  </a:txBody>
                  <a:tcPr>
                    <a:lnL w="6350" cap="flat" cmpd="sng" algn="ctr">
                      <a:solidFill>
                        <a:srgbClr val="97B1DF"/>
                      </a:solidFill>
                      <a:prstDash val="solid"/>
                      <a:round/>
                      <a:headEnd type="none" w="med" len="med"/>
                      <a:tailEnd type="none" w="med" len="med"/>
                    </a:lnL>
                    <a:lnR w="6350" cap="flat" cmpd="sng" algn="ctr">
                      <a:solidFill>
                        <a:srgbClr val="97B1DF"/>
                      </a:solidFill>
                      <a:prstDash val="solid"/>
                      <a:round/>
                      <a:headEnd type="none" w="med" len="med"/>
                      <a:tailEnd type="none" w="med" len="med"/>
                    </a:lnR>
                    <a:lnT w="6350" cap="flat" cmpd="sng" algn="ctr">
                      <a:solidFill>
                        <a:srgbClr val="97B1DF"/>
                      </a:solidFill>
                      <a:prstDash val="solid"/>
                      <a:round/>
                      <a:headEnd type="none" w="med" len="med"/>
                      <a:tailEnd type="none" w="med" len="med"/>
                    </a:lnT>
                    <a:lnB w="6350" cap="flat" cmpd="sng" algn="ctr">
                      <a:solidFill>
                        <a:srgbClr val="97B1DF"/>
                      </a:solidFill>
                      <a:prstDash val="solid"/>
                      <a:round/>
                      <a:headEnd type="none" w="med" len="med"/>
                      <a:tailEnd type="none" w="med" len="med"/>
                    </a:lnB>
                    <a:solidFill>
                      <a:srgbClr val="F5F5F5"/>
                    </a:solidFill>
                  </a:tcPr>
                </a:tc>
                <a:tc>
                  <a:txBody>
                    <a:bodyPr/>
                    <a:lstStyle/>
                    <a:p>
                      <a:pPr marL="0" indent="0">
                        <a:buNone/>
                      </a:pPr>
                      <a:r>
                        <a:rPr lang="en-US" sz="1200" b="1" dirty="0">
                          <a:solidFill>
                            <a:srgbClr val="030A18"/>
                          </a:solidFill>
                        </a:rPr>
                        <a:t>Reg. No.</a:t>
                      </a:r>
                      <a:endParaRPr lang="en-US" sz="1200" dirty="0"/>
                    </a:p>
                  </a:txBody>
                  <a:tcPr>
                    <a:lnL w="6350" cap="flat" cmpd="sng" algn="ctr">
                      <a:solidFill>
                        <a:srgbClr val="97B1DF"/>
                      </a:solidFill>
                      <a:prstDash val="solid"/>
                      <a:round/>
                      <a:headEnd type="none" w="med" len="med"/>
                      <a:tailEnd type="none" w="med" len="med"/>
                    </a:lnL>
                    <a:lnR w="6350" cap="flat" cmpd="sng" algn="ctr">
                      <a:solidFill>
                        <a:srgbClr val="97B1DF"/>
                      </a:solidFill>
                      <a:prstDash val="solid"/>
                      <a:round/>
                      <a:headEnd type="none" w="med" len="med"/>
                      <a:tailEnd type="none" w="med" len="med"/>
                    </a:lnR>
                    <a:lnT w="6350" cap="flat" cmpd="sng" algn="ctr">
                      <a:solidFill>
                        <a:srgbClr val="97B1DF"/>
                      </a:solidFill>
                      <a:prstDash val="solid"/>
                      <a:round/>
                      <a:headEnd type="none" w="med" len="med"/>
                      <a:tailEnd type="none" w="med" len="med"/>
                    </a:lnT>
                    <a:lnB w="6350" cap="flat" cmpd="sng" algn="ctr">
                      <a:solidFill>
                        <a:srgbClr val="97B1DF"/>
                      </a:solidFill>
                      <a:prstDash val="solid"/>
                      <a:round/>
                      <a:headEnd type="none" w="med" len="med"/>
                      <a:tailEnd type="none" w="med" len="med"/>
                    </a:lnB>
                    <a:solidFill>
                      <a:srgbClr val="F5F5F5"/>
                    </a:solidFill>
                  </a:tcPr>
                </a:tc>
              </a:tr>
              <a:tr h="274320">
                <a:tc>
                  <a:txBody>
                    <a:bodyPr/>
                    <a:lstStyle/>
                    <a:p>
                      <a:pPr marL="0" indent="0">
                        <a:buNone/>
                      </a:pPr>
                      <a:r>
                        <a:rPr lang="en-US" sz="1200" dirty="0">
                          <a:solidFill>
                            <a:srgbClr val="030A18"/>
                          </a:solidFill>
                        </a:rPr>
                        <a:t>Kakuru Obadiah</a:t>
                      </a:r>
                      <a:endParaRPr lang="en-US" sz="1200" dirty="0"/>
                    </a:p>
                  </a:txBody>
                  <a:tcPr>
                    <a:lnL w="6350" cap="flat" cmpd="sng" algn="ctr">
                      <a:solidFill>
                        <a:srgbClr val="97B1DF"/>
                      </a:solidFill>
                      <a:prstDash val="solid"/>
                      <a:round/>
                      <a:headEnd type="none" w="med" len="med"/>
                      <a:tailEnd type="none" w="med" len="med"/>
                    </a:lnL>
                    <a:lnR w="6350" cap="flat" cmpd="sng" algn="ctr">
                      <a:solidFill>
                        <a:srgbClr val="97B1DF"/>
                      </a:solidFill>
                      <a:prstDash val="solid"/>
                      <a:round/>
                      <a:headEnd type="none" w="med" len="med"/>
                      <a:tailEnd type="none" w="med" len="med"/>
                    </a:lnR>
                    <a:lnT w="6350" cap="flat" cmpd="sng" algn="ctr">
                      <a:solidFill>
                        <a:srgbClr val="97B1DF"/>
                      </a:solidFill>
                      <a:prstDash val="solid"/>
                      <a:round/>
                      <a:headEnd type="none" w="med" len="med"/>
                      <a:tailEnd type="none" w="med" len="med"/>
                    </a:lnT>
                    <a:lnB w="6350" cap="flat" cmpd="sng" algn="ctr">
                      <a:solidFill>
                        <a:srgbClr val="97B1DF"/>
                      </a:solidFill>
                      <a:prstDash val="solid"/>
                      <a:round/>
                      <a:headEnd type="none" w="med" len="med"/>
                      <a:tailEnd type="none" w="med" len="med"/>
                    </a:lnB>
                    <a:solidFill>
                      <a:srgbClr val="F5F5F5"/>
                    </a:solidFill>
                  </a:tcPr>
                </a:tc>
                <a:tc>
                  <a:txBody>
                    <a:bodyPr/>
                    <a:lstStyle/>
                    <a:p>
                      <a:pPr marL="0" indent="0">
                        <a:buNone/>
                      </a:pPr>
                      <a:r>
                        <a:rPr lang="en-US" sz="1200" dirty="0">
                          <a:solidFill>
                            <a:srgbClr val="030A18"/>
                          </a:solidFill>
                        </a:rPr>
                        <a:t>WAR</a:t>
                      </a:r>
                      <a:endParaRPr lang="en-US" sz="1200" dirty="0"/>
                    </a:p>
                  </a:txBody>
                  <a:tcPr>
                    <a:lnL w="6350" cap="flat" cmpd="sng" algn="ctr">
                      <a:solidFill>
                        <a:srgbClr val="97B1DF"/>
                      </a:solidFill>
                      <a:prstDash val="solid"/>
                      <a:round/>
                      <a:headEnd type="none" w="med" len="med"/>
                      <a:tailEnd type="none" w="med" len="med"/>
                    </a:lnL>
                    <a:lnR w="6350" cap="flat" cmpd="sng" algn="ctr">
                      <a:solidFill>
                        <a:srgbClr val="97B1DF"/>
                      </a:solidFill>
                      <a:prstDash val="solid"/>
                      <a:round/>
                      <a:headEnd type="none" w="med" len="med"/>
                      <a:tailEnd type="none" w="med" len="med"/>
                    </a:lnR>
                    <a:lnT w="6350" cap="flat" cmpd="sng" algn="ctr">
                      <a:solidFill>
                        <a:srgbClr val="97B1DF"/>
                      </a:solidFill>
                      <a:prstDash val="solid"/>
                      <a:round/>
                      <a:headEnd type="none" w="med" len="med"/>
                      <a:tailEnd type="none" w="med" len="med"/>
                    </a:lnT>
                    <a:lnB w="6350" cap="flat" cmpd="sng" algn="ctr">
                      <a:solidFill>
                        <a:srgbClr val="97B1DF"/>
                      </a:solidFill>
                      <a:prstDash val="solid"/>
                      <a:round/>
                      <a:headEnd type="none" w="med" len="med"/>
                      <a:tailEnd type="none" w="med" len="med"/>
                    </a:lnB>
                    <a:solidFill>
                      <a:srgbClr val="F5F5F5"/>
                    </a:solidFill>
                  </a:tcPr>
                </a:tc>
                <a:tc>
                  <a:txBody>
                    <a:bodyPr/>
                    <a:lstStyle/>
                    <a:p>
                      <a:pPr marL="0" indent="0">
                        <a:buNone/>
                      </a:pPr>
                      <a:r>
                        <a:rPr lang="en-US" sz="1200" dirty="0">
                          <a:solidFill>
                            <a:srgbClr val="030A18"/>
                          </a:solidFill>
                        </a:rPr>
                        <a:t>BU/UP/2024/1029</a:t>
                      </a:r>
                      <a:endParaRPr lang="en-US" sz="1200" dirty="0"/>
                    </a:p>
                  </a:txBody>
                  <a:tcPr>
                    <a:lnL w="6350" cap="flat" cmpd="sng" algn="ctr">
                      <a:solidFill>
                        <a:srgbClr val="97B1DF"/>
                      </a:solidFill>
                      <a:prstDash val="solid"/>
                      <a:round/>
                      <a:headEnd type="none" w="med" len="med"/>
                      <a:tailEnd type="none" w="med" len="med"/>
                    </a:lnL>
                    <a:lnR w="6350" cap="flat" cmpd="sng" algn="ctr">
                      <a:solidFill>
                        <a:srgbClr val="97B1DF"/>
                      </a:solidFill>
                      <a:prstDash val="solid"/>
                      <a:round/>
                      <a:headEnd type="none" w="med" len="med"/>
                      <a:tailEnd type="none" w="med" len="med"/>
                    </a:lnR>
                    <a:lnT w="6350" cap="flat" cmpd="sng" algn="ctr">
                      <a:solidFill>
                        <a:srgbClr val="97B1DF"/>
                      </a:solidFill>
                      <a:prstDash val="solid"/>
                      <a:round/>
                      <a:headEnd type="none" w="med" len="med"/>
                      <a:tailEnd type="none" w="med" len="med"/>
                    </a:lnT>
                    <a:lnB w="6350" cap="flat" cmpd="sng" algn="ctr">
                      <a:solidFill>
                        <a:srgbClr val="97B1DF"/>
                      </a:solidFill>
                      <a:prstDash val="solid"/>
                      <a:round/>
                      <a:headEnd type="none" w="med" len="med"/>
                      <a:tailEnd type="none" w="med" len="med"/>
                    </a:lnB>
                    <a:solidFill>
                      <a:srgbClr val="F5F5F5"/>
                    </a:solidFill>
                  </a:tcPr>
                </a:tc>
              </a:tr>
              <a:tr h="274320">
                <a:tc>
                  <a:txBody>
                    <a:bodyPr/>
                    <a:lstStyle/>
                    <a:p>
                      <a:pPr marL="0" indent="0">
                        <a:buNone/>
                      </a:pPr>
                      <a:r>
                        <a:rPr lang="en-US" sz="1200" dirty="0">
                          <a:solidFill>
                            <a:srgbClr val="030A18"/>
                          </a:solidFill>
                        </a:rPr>
                        <a:t>Ssebakiijje Hosea</a:t>
                      </a:r>
                      <a:endParaRPr lang="en-US" sz="1200" dirty="0"/>
                    </a:p>
                  </a:txBody>
                  <a:tcPr>
                    <a:lnL w="6350" cap="flat" cmpd="sng" algn="ctr">
                      <a:solidFill>
                        <a:srgbClr val="97B1DF"/>
                      </a:solidFill>
                      <a:prstDash val="solid"/>
                      <a:round/>
                      <a:headEnd type="none" w="med" len="med"/>
                      <a:tailEnd type="none" w="med" len="med"/>
                    </a:lnL>
                    <a:lnR w="6350" cap="flat" cmpd="sng" algn="ctr">
                      <a:solidFill>
                        <a:srgbClr val="97B1DF"/>
                      </a:solidFill>
                      <a:prstDash val="solid"/>
                      <a:round/>
                      <a:headEnd type="none" w="med" len="med"/>
                      <a:tailEnd type="none" w="med" len="med"/>
                    </a:lnR>
                    <a:lnT w="6350" cap="flat" cmpd="sng" algn="ctr">
                      <a:solidFill>
                        <a:srgbClr val="97B1DF"/>
                      </a:solidFill>
                      <a:prstDash val="solid"/>
                      <a:round/>
                      <a:headEnd type="none" w="med" len="med"/>
                      <a:tailEnd type="none" w="med" len="med"/>
                    </a:lnT>
                    <a:lnB w="6350" cap="flat" cmpd="sng" algn="ctr">
                      <a:solidFill>
                        <a:srgbClr val="97B1DF"/>
                      </a:solidFill>
                      <a:prstDash val="solid"/>
                      <a:round/>
                      <a:headEnd type="none" w="med" len="med"/>
                      <a:tailEnd type="none" w="med" len="med"/>
                    </a:lnB>
                    <a:solidFill>
                      <a:srgbClr val="F5F5F5"/>
                    </a:solidFill>
                  </a:tcPr>
                </a:tc>
                <a:tc>
                  <a:txBody>
                    <a:bodyPr/>
                    <a:lstStyle/>
                    <a:p>
                      <a:pPr marL="0" indent="0">
                        <a:buNone/>
                      </a:pPr>
                      <a:r>
                        <a:rPr lang="en-US" sz="1200" dirty="0">
                          <a:solidFill>
                            <a:srgbClr val="030A18"/>
                          </a:solidFill>
                        </a:rPr>
                        <a:t>AMI</a:t>
                      </a:r>
                      <a:endParaRPr lang="en-US" sz="1200" dirty="0"/>
                    </a:p>
                  </a:txBody>
                  <a:tcPr>
                    <a:lnL w="6350" cap="flat" cmpd="sng" algn="ctr">
                      <a:solidFill>
                        <a:srgbClr val="97B1DF"/>
                      </a:solidFill>
                      <a:prstDash val="solid"/>
                      <a:round/>
                      <a:headEnd type="none" w="med" len="med"/>
                      <a:tailEnd type="none" w="med" len="med"/>
                    </a:lnL>
                    <a:lnR w="6350" cap="flat" cmpd="sng" algn="ctr">
                      <a:solidFill>
                        <a:srgbClr val="97B1DF"/>
                      </a:solidFill>
                      <a:prstDash val="solid"/>
                      <a:round/>
                      <a:headEnd type="none" w="med" len="med"/>
                      <a:tailEnd type="none" w="med" len="med"/>
                    </a:lnR>
                    <a:lnT w="6350" cap="flat" cmpd="sng" algn="ctr">
                      <a:solidFill>
                        <a:srgbClr val="97B1DF"/>
                      </a:solidFill>
                      <a:prstDash val="solid"/>
                      <a:round/>
                      <a:headEnd type="none" w="med" len="med"/>
                      <a:tailEnd type="none" w="med" len="med"/>
                    </a:lnT>
                    <a:lnB w="6350" cap="flat" cmpd="sng" algn="ctr">
                      <a:solidFill>
                        <a:srgbClr val="97B1DF"/>
                      </a:solidFill>
                      <a:prstDash val="solid"/>
                      <a:round/>
                      <a:headEnd type="none" w="med" len="med"/>
                      <a:tailEnd type="none" w="med" len="med"/>
                    </a:lnB>
                    <a:solidFill>
                      <a:srgbClr val="F5F5F5"/>
                    </a:solidFill>
                  </a:tcPr>
                </a:tc>
                <a:tc>
                  <a:txBody>
                    <a:bodyPr/>
                    <a:lstStyle/>
                    <a:p>
                      <a:pPr marL="0" indent="0">
                        <a:buNone/>
                      </a:pPr>
                      <a:r>
                        <a:rPr lang="en-US" sz="1200" dirty="0">
                          <a:solidFill>
                            <a:srgbClr val="030A18"/>
                          </a:solidFill>
                        </a:rPr>
                        <a:t>BU/UP/2024/0847</a:t>
                      </a:r>
                      <a:endParaRPr lang="en-US" sz="1200" dirty="0"/>
                    </a:p>
                  </a:txBody>
                  <a:tcPr>
                    <a:lnL w="6350" cap="flat" cmpd="sng" algn="ctr">
                      <a:solidFill>
                        <a:srgbClr val="97B1DF"/>
                      </a:solidFill>
                      <a:prstDash val="solid"/>
                      <a:round/>
                      <a:headEnd type="none" w="med" len="med"/>
                      <a:tailEnd type="none" w="med" len="med"/>
                    </a:lnL>
                    <a:lnR w="6350" cap="flat" cmpd="sng" algn="ctr">
                      <a:solidFill>
                        <a:srgbClr val="97B1DF"/>
                      </a:solidFill>
                      <a:prstDash val="solid"/>
                      <a:round/>
                      <a:headEnd type="none" w="med" len="med"/>
                      <a:tailEnd type="none" w="med" len="med"/>
                    </a:lnR>
                    <a:lnT w="6350" cap="flat" cmpd="sng" algn="ctr">
                      <a:solidFill>
                        <a:srgbClr val="97B1DF"/>
                      </a:solidFill>
                      <a:prstDash val="solid"/>
                      <a:round/>
                      <a:headEnd type="none" w="med" len="med"/>
                      <a:tailEnd type="none" w="med" len="med"/>
                    </a:lnT>
                    <a:lnB w="6350" cap="flat" cmpd="sng" algn="ctr">
                      <a:solidFill>
                        <a:srgbClr val="97B1DF"/>
                      </a:solidFill>
                      <a:prstDash val="solid"/>
                      <a:round/>
                      <a:headEnd type="none" w="med" len="med"/>
                      <a:tailEnd type="none" w="med" len="med"/>
                    </a:lnB>
                    <a:solidFill>
                      <a:srgbClr val="F5F5F5"/>
                    </a:solidFill>
                  </a:tcPr>
                </a:tc>
              </a:tr>
              <a:tr h="274320">
                <a:tc>
                  <a:txBody>
                    <a:bodyPr/>
                    <a:lstStyle/>
                    <a:p>
                      <a:pPr marL="0" indent="0">
                        <a:buNone/>
                      </a:pPr>
                      <a:r>
                        <a:rPr lang="en-US" sz="1200" dirty="0">
                          <a:solidFill>
                            <a:srgbClr val="030A18"/>
                          </a:solidFill>
                        </a:rPr>
                        <a:t>Sembera Sherina Tapiness</a:t>
                      </a:r>
                      <a:endParaRPr lang="en-US" sz="1200" dirty="0"/>
                    </a:p>
                  </a:txBody>
                  <a:tcPr>
                    <a:lnL w="6350" cap="flat" cmpd="sng" algn="ctr">
                      <a:solidFill>
                        <a:srgbClr val="97B1DF"/>
                      </a:solidFill>
                      <a:prstDash val="solid"/>
                      <a:round/>
                      <a:headEnd type="none" w="med" len="med"/>
                      <a:tailEnd type="none" w="med" len="med"/>
                    </a:lnL>
                    <a:lnR w="6350" cap="flat" cmpd="sng" algn="ctr">
                      <a:solidFill>
                        <a:srgbClr val="97B1DF"/>
                      </a:solidFill>
                      <a:prstDash val="solid"/>
                      <a:round/>
                      <a:headEnd type="none" w="med" len="med"/>
                      <a:tailEnd type="none" w="med" len="med"/>
                    </a:lnR>
                    <a:lnT w="6350" cap="flat" cmpd="sng" algn="ctr">
                      <a:solidFill>
                        <a:srgbClr val="97B1DF"/>
                      </a:solidFill>
                      <a:prstDash val="solid"/>
                      <a:round/>
                      <a:headEnd type="none" w="med" len="med"/>
                      <a:tailEnd type="none" w="med" len="med"/>
                    </a:lnT>
                    <a:lnB w="6350" cap="flat" cmpd="sng" algn="ctr">
                      <a:solidFill>
                        <a:srgbClr val="97B1DF"/>
                      </a:solidFill>
                      <a:prstDash val="solid"/>
                      <a:round/>
                      <a:headEnd type="none" w="med" len="med"/>
                      <a:tailEnd type="none" w="med" len="med"/>
                    </a:lnB>
                    <a:solidFill>
                      <a:srgbClr val="F5F5F5"/>
                    </a:solidFill>
                  </a:tcPr>
                </a:tc>
                <a:tc>
                  <a:txBody>
                    <a:bodyPr/>
                    <a:lstStyle/>
                    <a:p>
                      <a:pPr marL="0" indent="0">
                        <a:buNone/>
                      </a:pPr>
                      <a:r>
                        <a:rPr lang="en-US" sz="1200" dirty="0">
                          <a:solidFill>
                            <a:srgbClr val="030A18"/>
                          </a:solidFill>
                        </a:rPr>
                        <a:t>MEB</a:t>
                      </a:r>
                      <a:endParaRPr lang="en-US" sz="1200" dirty="0"/>
                    </a:p>
                  </a:txBody>
                  <a:tcPr>
                    <a:lnL w="6350" cap="flat" cmpd="sng" algn="ctr">
                      <a:solidFill>
                        <a:srgbClr val="97B1DF"/>
                      </a:solidFill>
                      <a:prstDash val="solid"/>
                      <a:round/>
                      <a:headEnd type="none" w="med" len="med"/>
                      <a:tailEnd type="none" w="med" len="med"/>
                    </a:lnL>
                    <a:lnR w="6350" cap="flat" cmpd="sng" algn="ctr">
                      <a:solidFill>
                        <a:srgbClr val="97B1DF"/>
                      </a:solidFill>
                      <a:prstDash val="solid"/>
                      <a:round/>
                      <a:headEnd type="none" w="med" len="med"/>
                      <a:tailEnd type="none" w="med" len="med"/>
                    </a:lnR>
                    <a:lnT w="6350" cap="flat" cmpd="sng" algn="ctr">
                      <a:solidFill>
                        <a:srgbClr val="97B1DF"/>
                      </a:solidFill>
                      <a:prstDash val="solid"/>
                      <a:round/>
                      <a:headEnd type="none" w="med" len="med"/>
                      <a:tailEnd type="none" w="med" len="med"/>
                    </a:lnT>
                    <a:lnB w="6350" cap="flat" cmpd="sng" algn="ctr">
                      <a:solidFill>
                        <a:srgbClr val="97B1DF"/>
                      </a:solidFill>
                      <a:prstDash val="solid"/>
                      <a:round/>
                      <a:headEnd type="none" w="med" len="med"/>
                      <a:tailEnd type="none" w="med" len="med"/>
                    </a:lnB>
                    <a:solidFill>
                      <a:srgbClr val="F5F5F5"/>
                    </a:solidFill>
                  </a:tcPr>
                </a:tc>
                <a:tc>
                  <a:txBody>
                    <a:bodyPr/>
                    <a:lstStyle/>
                    <a:p>
                      <a:pPr marL="0" indent="0">
                        <a:buNone/>
                      </a:pPr>
                      <a:r>
                        <a:rPr lang="en-US" sz="1200" dirty="0">
                          <a:solidFill>
                            <a:srgbClr val="030A18"/>
                          </a:solidFill>
                        </a:rPr>
                        <a:t>BU/UP/2024/5349</a:t>
                      </a:r>
                      <a:endParaRPr lang="en-US" sz="1200" dirty="0"/>
                    </a:p>
                  </a:txBody>
                  <a:tcPr>
                    <a:lnL w="6350" cap="flat" cmpd="sng" algn="ctr">
                      <a:solidFill>
                        <a:srgbClr val="97B1DF"/>
                      </a:solidFill>
                      <a:prstDash val="solid"/>
                      <a:round/>
                      <a:headEnd type="none" w="med" len="med"/>
                      <a:tailEnd type="none" w="med" len="med"/>
                    </a:lnL>
                    <a:lnR w="6350" cap="flat" cmpd="sng" algn="ctr">
                      <a:solidFill>
                        <a:srgbClr val="97B1DF"/>
                      </a:solidFill>
                      <a:prstDash val="solid"/>
                      <a:round/>
                      <a:headEnd type="none" w="med" len="med"/>
                      <a:tailEnd type="none" w="med" len="med"/>
                    </a:lnR>
                    <a:lnT w="6350" cap="flat" cmpd="sng" algn="ctr">
                      <a:solidFill>
                        <a:srgbClr val="97B1DF"/>
                      </a:solidFill>
                      <a:prstDash val="solid"/>
                      <a:round/>
                      <a:headEnd type="none" w="med" len="med"/>
                      <a:tailEnd type="none" w="med" len="med"/>
                    </a:lnT>
                    <a:lnB w="6350" cap="flat" cmpd="sng" algn="ctr">
                      <a:solidFill>
                        <a:srgbClr val="97B1DF"/>
                      </a:solidFill>
                      <a:prstDash val="solid"/>
                      <a:round/>
                      <a:headEnd type="none" w="med" len="med"/>
                      <a:tailEnd type="none" w="med" len="med"/>
                    </a:lnB>
                    <a:solidFill>
                      <a:srgbClr val="F5F5F5"/>
                    </a:solidFill>
                  </a:tcPr>
                </a:tc>
              </a:tr>
              <a:tr h="274320">
                <a:tc>
                  <a:txBody>
                    <a:bodyPr/>
                    <a:lstStyle/>
                    <a:p>
                      <a:pPr marL="0" indent="0">
                        <a:buNone/>
                      </a:pPr>
                      <a:r>
                        <a:rPr lang="en-US" sz="1200" dirty="0">
                          <a:solidFill>
                            <a:srgbClr val="030A18"/>
                          </a:solidFill>
                        </a:rPr>
                        <a:t>Adipo Hope Odware</a:t>
                      </a:r>
                      <a:endParaRPr lang="en-US" sz="1200" dirty="0"/>
                    </a:p>
                  </a:txBody>
                  <a:tcPr>
                    <a:lnL w="6350" cap="flat" cmpd="sng" algn="ctr">
                      <a:solidFill>
                        <a:srgbClr val="97B1DF"/>
                      </a:solidFill>
                      <a:prstDash val="solid"/>
                      <a:round/>
                      <a:headEnd type="none" w="med" len="med"/>
                      <a:tailEnd type="none" w="med" len="med"/>
                    </a:lnL>
                    <a:lnR w="6350" cap="flat" cmpd="sng" algn="ctr">
                      <a:solidFill>
                        <a:srgbClr val="97B1DF"/>
                      </a:solidFill>
                      <a:prstDash val="solid"/>
                      <a:round/>
                      <a:headEnd type="none" w="med" len="med"/>
                      <a:tailEnd type="none" w="med" len="med"/>
                    </a:lnR>
                    <a:lnT w="6350" cap="flat" cmpd="sng" algn="ctr">
                      <a:solidFill>
                        <a:srgbClr val="97B1DF"/>
                      </a:solidFill>
                      <a:prstDash val="solid"/>
                      <a:round/>
                      <a:headEnd type="none" w="med" len="med"/>
                      <a:tailEnd type="none" w="med" len="med"/>
                    </a:lnT>
                    <a:lnB w="6350" cap="flat" cmpd="sng" algn="ctr">
                      <a:solidFill>
                        <a:srgbClr val="97B1DF"/>
                      </a:solidFill>
                      <a:prstDash val="solid"/>
                      <a:round/>
                      <a:headEnd type="none" w="med" len="med"/>
                      <a:tailEnd type="none" w="med" len="med"/>
                    </a:lnB>
                    <a:solidFill>
                      <a:srgbClr val="F5F5F5"/>
                    </a:solidFill>
                  </a:tcPr>
                </a:tc>
                <a:tc>
                  <a:txBody>
                    <a:bodyPr/>
                    <a:lstStyle/>
                    <a:p>
                      <a:pPr marL="0" indent="0">
                        <a:buNone/>
                      </a:pPr>
                      <a:r>
                        <a:rPr lang="en-US" sz="1200" dirty="0">
                          <a:solidFill>
                            <a:srgbClr val="030A18"/>
                          </a:solidFill>
                        </a:rPr>
                        <a:t>MEB</a:t>
                      </a:r>
                      <a:endParaRPr lang="en-US" sz="1200" dirty="0"/>
                    </a:p>
                  </a:txBody>
                  <a:tcPr>
                    <a:lnL w="6350" cap="flat" cmpd="sng" algn="ctr">
                      <a:solidFill>
                        <a:srgbClr val="97B1DF"/>
                      </a:solidFill>
                      <a:prstDash val="solid"/>
                      <a:round/>
                      <a:headEnd type="none" w="med" len="med"/>
                      <a:tailEnd type="none" w="med" len="med"/>
                    </a:lnL>
                    <a:lnR w="6350" cap="flat" cmpd="sng" algn="ctr">
                      <a:solidFill>
                        <a:srgbClr val="97B1DF"/>
                      </a:solidFill>
                      <a:prstDash val="solid"/>
                      <a:round/>
                      <a:headEnd type="none" w="med" len="med"/>
                      <a:tailEnd type="none" w="med" len="med"/>
                    </a:lnR>
                    <a:lnT w="6350" cap="flat" cmpd="sng" algn="ctr">
                      <a:solidFill>
                        <a:srgbClr val="97B1DF"/>
                      </a:solidFill>
                      <a:prstDash val="solid"/>
                      <a:round/>
                      <a:headEnd type="none" w="med" len="med"/>
                      <a:tailEnd type="none" w="med" len="med"/>
                    </a:lnT>
                    <a:lnB w="6350" cap="flat" cmpd="sng" algn="ctr">
                      <a:solidFill>
                        <a:srgbClr val="97B1DF"/>
                      </a:solidFill>
                      <a:prstDash val="solid"/>
                      <a:round/>
                      <a:headEnd type="none" w="med" len="med"/>
                      <a:tailEnd type="none" w="med" len="med"/>
                    </a:lnB>
                    <a:solidFill>
                      <a:srgbClr val="F5F5F5"/>
                    </a:solidFill>
                  </a:tcPr>
                </a:tc>
                <a:tc>
                  <a:txBody>
                    <a:bodyPr/>
                    <a:lstStyle/>
                    <a:p>
                      <a:pPr marL="0" indent="0">
                        <a:buNone/>
                      </a:pPr>
                      <a:r>
                        <a:rPr lang="en-US" sz="1200" dirty="0">
                          <a:solidFill>
                            <a:srgbClr val="030A18"/>
                          </a:solidFill>
                        </a:rPr>
                        <a:t>BU/UP/2024/0980</a:t>
                      </a:r>
                      <a:endParaRPr lang="en-US" sz="1200" dirty="0"/>
                    </a:p>
                  </a:txBody>
                  <a:tcPr>
                    <a:lnL w="6350" cap="flat" cmpd="sng" algn="ctr">
                      <a:solidFill>
                        <a:srgbClr val="97B1DF"/>
                      </a:solidFill>
                      <a:prstDash val="solid"/>
                      <a:round/>
                      <a:headEnd type="none" w="med" len="med"/>
                      <a:tailEnd type="none" w="med" len="med"/>
                    </a:lnL>
                    <a:lnR w="6350" cap="flat" cmpd="sng" algn="ctr">
                      <a:solidFill>
                        <a:srgbClr val="97B1DF"/>
                      </a:solidFill>
                      <a:prstDash val="solid"/>
                      <a:round/>
                      <a:headEnd type="none" w="med" len="med"/>
                      <a:tailEnd type="none" w="med" len="med"/>
                    </a:lnR>
                    <a:lnT w="6350" cap="flat" cmpd="sng" algn="ctr">
                      <a:solidFill>
                        <a:srgbClr val="97B1DF"/>
                      </a:solidFill>
                      <a:prstDash val="solid"/>
                      <a:round/>
                      <a:headEnd type="none" w="med" len="med"/>
                      <a:tailEnd type="none" w="med" len="med"/>
                    </a:lnT>
                    <a:lnB w="6350" cap="flat" cmpd="sng" algn="ctr">
                      <a:solidFill>
                        <a:srgbClr val="97B1DF"/>
                      </a:solidFill>
                      <a:prstDash val="solid"/>
                      <a:round/>
                      <a:headEnd type="none" w="med" len="med"/>
                      <a:tailEnd type="none" w="med" len="med"/>
                    </a:lnB>
                    <a:solidFill>
                      <a:srgbClr val="F5F5F5"/>
                    </a:solidFill>
                  </a:tcPr>
                </a:tc>
              </a:tr>
              <a:tr h="274320">
                <a:tc>
                  <a:txBody>
                    <a:bodyPr/>
                    <a:lstStyle/>
                    <a:p>
                      <a:pPr marL="0" indent="0">
                        <a:buNone/>
                      </a:pPr>
                      <a:r>
                        <a:rPr lang="en-US" sz="1200" dirty="0">
                          <a:solidFill>
                            <a:srgbClr val="030A18"/>
                          </a:solidFill>
                        </a:rPr>
                        <a:t>Kobusingye Bethline</a:t>
                      </a:r>
                      <a:endParaRPr lang="en-US" sz="1200" dirty="0"/>
                    </a:p>
                  </a:txBody>
                  <a:tcPr>
                    <a:lnL w="6350" cap="flat" cmpd="sng" algn="ctr">
                      <a:solidFill>
                        <a:srgbClr val="97B1DF"/>
                      </a:solidFill>
                      <a:prstDash val="solid"/>
                      <a:round/>
                      <a:headEnd type="none" w="med" len="med"/>
                      <a:tailEnd type="none" w="med" len="med"/>
                    </a:lnL>
                    <a:lnR w="6350" cap="flat" cmpd="sng" algn="ctr">
                      <a:solidFill>
                        <a:srgbClr val="97B1DF"/>
                      </a:solidFill>
                      <a:prstDash val="solid"/>
                      <a:round/>
                      <a:headEnd type="none" w="med" len="med"/>
                      <a:tailEnd type="none" w="med" len="med"/>
                    </a:lnR>
                    <a:lnT w="6350" cap="flat" cmpd="sng" algn="ctr">
                      <a:solidFill>
                        <a:srgbClr val="97B1DF"/>
                      </a:solidFill>
                      <a:prstDash val="solid"/>
                      <a:round/>
                      <a:headEnd type="none" w="med" len="med"/>
                      <a:tailEnd type="none" w="med" len="med"/>
                    </a:lnT>
                    <a:lnB w="6350" cap="flat" cmpd="sng" algn="ctr">
                      <a:solidFill>
                        <a:srgbClr val="97B1DF"/>
                      </a:solidFill>
                      <a:prstDash val="solid"/>
                      <a:round/>
                      <a:headEnd type="none" w="med" len="med"/>
                      <a:tailEnd type="none" w="med" len="med"/>
                    </a:lnB>
                    <a:solidFill>
                      <a:srgbClr val="F5F5F5"/>
                    </a:solidFill>
                  </a:tcPr>
                </a:tc>
                <a:tc>
                  <a:txBody>
                    <a:bodyPr/>
                    <a:lstStyle/>
                    <a:p>
                      <a:pPr marL="0" indent="0">
                        <a:buNone/>
                      </a:pPr>
                      <a:r>
                        <a:rPr lang="en-US" sz="1200" dirty="0">
                          <a:solidFill>
                            <a:srgbClr val="030A18"/>
                          </a:solidFill>
                        </a:rPr>
                        <a:t>PTI</a:t>
                      </a:r>
                      <a:endParaRPr lang="en-US" sz="1200" dirty="0"/>
                    </a:p>
                  </a:txBody>
                  <a:tcPr>
                    <a:lnL w="6350" cap="flat" cmpd="sng" algn="ctr">
                      <a:solidFill>
                        <a:srgbClr val="97B1DF"/>
                      </a:solidFill>
                      <a:prstDash val="solid"/>
                      <a:round/>
                      <a:headEnd type="none" w="med" len="med"/>
                      <a:tailEnd type="none" w="med" len="med"/>
                    </a:lnL>
                    <a:lnR w="6350" cap="flat" cmpd="sng" algn="ctr">
                      <a:solidFill>
                        <a:srgbClr val="97B1DF"/>
                      </a:solidFill>
                      <a:prstDash val="solid"/>
                      <a:round/>
                      <a:headEnd type="none" w="med" len="med"/>
                      <a:tailEnd type="none" w="med" len="med"/>
                    </a:lnR>
                    <a:lnT w="6350" cap="flat" cmpd="sng" algn="ctr">
                      <a:solidFill>
                        <a:srgbClr val="97B1DF"/>
                      </a:solidFill>
                      <a:prstDash val="solid"/>
                      <a:round/>
                      <a:headEnd type="none" w="med" len="med"/>
                      <a:tailEnd type="none" w="med" len="med"/>
                    </a:lnT>
                    <a:lnB w="6350" cap="flat" cmpd="sng" algn="ctr">
                      <a:solidFill>
                        <a:srgbClr val="97B1DF"/>
                      </a:solidFill>
                      <a:prstDash val="solid"/>
                      <a:round/>
                      <a:headEnd type="none" w="med" len="med"/>
                      <a:tailEnd type="none" w="med" len="med"/>
                    </a:lnB>
                    <a:solidFill>
                      <a:srgbClr val="F5F5F5"/>
                    </a:solidFill>
                  </a:tcPr>
                </a:tc>
                <a:tc>
                  <a:txBody>
                    <a:bodyPr/>
                    <a:lstStyle/>
                    <a:p>
                      <a:pPr marL="0" indent="0">
                        <a:buNone/>
                      </a:pPr>
                      <a:r>
                        <a:rPr lang="en-US" sz="1200" dirty="0">
                          <a:solidFill>
                            <a:srgbClr val="030A18"/>
                          </a:solidFill>
                        </a:rPr>
                        <a:t>BU/UG/2024/2602</a:t>
                      </a:r>
                      <a:endParaRPr lang="en-US" sz="1200" dirty="0"/>
                    </a:p>
                  </a:txBody>
                  <a:tcPr>
                    <a:lnL w="6350" cap="flat" cmpd="sng" algn="ctr">
                      <a:solidFill>
                        <a:srgbClr val="97B1DF"/>
                      </a:solidFill>
                      <a:prstDash val="solid"/>
                      <a:round/>
                      <a:headEnd type="none" w="med" len="med"/>
                      <a:tailEnd type="none" w="med" len="med"/>
                    </a:lnL>
                    <a:lnR w="6350" cap="flat" cmpd="sng" algn="ctr">
                      <a:solidFill>
                        <a:srgbClr val="97B1DF"/>
                      </a:solidFill>
                      <a:prstDash val="solid"/>
                      <a:round/>
                      <a:headEnd type="none" w="med" len="med"/>
                      <a:tailEnd type="none" w="med" len="med"/>
                    </a:lnR>
                    <a:lnT w="6350" cap="flat" cmpd="sng" algn="ctr">
                      <a:solidFill>
                        <a:srgbClr val="97B1DF"/>
                      </a:solidFill>
                      <a:prstDash val="solid"/>
                      <a:round/>
                      <a:headEnd type="none" w="med" len="med"/>
                      <a:tailEnd type="none" w="med" len="med"/>
                    </a:lnT>
                    <a:lnB w="6350" cap="flat" cmpd="sng" algn="ctr">
                      <a:solidFill>
                        <a:srgbClr val="97B1DF"/>
                      </a:solidFill>
                      <a:prstDash val="solid"/>
                      <a:round/>
                      <a:headEnd type="none" w="med" len="med"/>
                      <a:tailEnd type="none" w="med" len="med"/>
                    </a:lnB>
                    <a:solidFill>
                      <a:srgbClr val="F5F5F5"/>
                    </a:solidFill>
                  </a:tcPr>
                </a:tc>
              </a:tr>
              <a:tr h="274320">
                <a:tc>
                  <a:txBody>
                    <a:bodyPr/>
                    <a:lstStyle/>
                    <a:p>
                      <a:pPr marL="0" indent="0">
                        <a:buNone/>
                      </a:pPr>
                      <a:r>
                        <a:rPr lang="en-US" sz="1200" dirty="0">
                          <a:solidFill>
                            <a:srgbClr val="030A18"/>
                          </a:solidFill>
                        </a:rPr>
                        <a:t>Nyero Maria Asumpta</a:t>
                      </a:r>
                      <a:endParaRPr lang="en-US" sz="1200" dirty="0"/>
                    </a:p>
                  </a:txBody>
                  <a:tcPr>
                    <a:lnL w="6350" cap="flat" cmpd="sng" algn="ctr">
                      <a:solidFill>
                        <a:srgbClr val="97B1DF"/>
                      </a:solidFill>
                      <a:prstDash val="solid"/>
                      <a:round/>
                      <a:headEnd type="none" w="med" len="med"/>
                      <a:tailEnd type="none" w="med" len="med"/>
                    </a:lnL>
                    <a:lnR w="6350" cap="flat" cmpd="sng" algn="ctr">
                      <a:solidFill>
                        <a:srgbClr val="97B1DF"/>
                      </a:solidFill>
                      <a:prstDash val="solid"/>
                      <a:round/>
                      <a:headEnd type="none" w="med" len="med"/>
                      <a:tailEnd type="none" w="med" len="med"/>
                    </a:lnR>
                    <a:lnT w="6350" cap="flat" cmpd="sng" algn="ctr">
                      <a:solidFill>
                        <a:srgbClr val="97B1DF"/>
                      </a:solidFill>
                      <a:prstDash val="solid"/>
                      <a:round/>
                      <a:headEnd type="none" w="med" len="med"/>
                      <a:tailEnd type="none" w="med" len="med"/>
                    </a:lnT>
                    <a:lnB w="6350" cap="flat" cmpd="sng" algn="ctr">
                      <a:solidFill>
                        <a:srgbClr val="97B1DF"/>
                      </a:solidFill>
                      <a:prstDash val="solid"/>
                      <a:round/>
                      <a:headEnd type="none" w="med" len="med"/>
                      <a:tailEnd type="none" w="med" len="med"/>
                    </a:lnB>
                    <a:solidFill>
                      <a:srgbClr val="F5F5F5"/>
                    </a:solidFill>
                  </a:tcPr>
                </a:tc>
                <a:tc>
                  <a:txBody>
                    <a:bodyPr/>
                    <a:lstStyle/>
                    <a:p>
                      <a:pPr marL="0" indent="0">
                        <a:buNone/>
                      </a:pPr>
                      <a:r>
                        <a:rPr lang="en-US" sz="1200" dirty="0">
                          <a:solidFill>
                            <a:srgbClr val="030A18"/>
                          </a:solidFill>
                        </a:rPr>
                        <a:t>WAR</a:t>
                      </a:r>
                      <a:endParaRPr lang="en-US" sz="1200" dirty="0"/>
                    </a:p>
                  </a:txBody>
                  <a:tcPr>
                    <a:lnL w="6350" cap="flat" cmpd="sng" algn="ctr">
                      <a:solidFill>
                        <a:srgbClr val="97B1DF"/>
                      </a:solidFill>
                      <a:prstDash val="solid"/>
                      <a:round/>
                      <a:headEnd type="none" w="med" len="med"/>
                      <a:tailEnd type="none" w="med" len="med"/>
                    </a:lnL>
                    <a:lnR w="6350" cap="flat" cmpd="sng" algn="ctr">
                      <a:solidFill>
                        <a:srgbClr val="97B1DF"/>
                      </a:solidFill>
                      <a:prstDash val="solid"/>
                      <a:round/>
                      <a:headEnd type="none" w="med" len="med"/>
                      <a:tailEnd type="none" w="med" len="med"/>
                    </a:lnR>
                    <a:lnT w="6350" cap="flat" cmpd="sng" algn="ctr">
                      <a:solidFill>
                        <a:srgbClr val="97B1DF"/>
                      </a:solidFill>
                      <a:prstDash val="solid"/>
                      <a:round/>
                      <a:headEnd type="none" w="med" len="med"/>
                      <a:tailEnd type="none" w="med" len="med"/>
                    </a:lnT>
                    <a:lnB w="6350" cap="flat" cmpd="sng" algn="ctr">
                      <a:solidFill>
                        <a:srgbClr val="97B1DF"/>
                      </a:solidFill>
                      <a:prstDash val="solid"/>
                      <a:round/>
                      <a:headEnd type="none" w="med" len="med"/>
                      <a:tailEnd type="none" w="med" len="med"/>
                    </a:lnB>
                    <a:solidFill>
                      <a:srgbClr val="F5F5F5"/>
                    </a:solidFill>
                  </a:tcPr>
                </a:tc>
                <a:tc>
                  <a:txBody>
                    <a:bodyPr/>
                    <a:lstStyle/>
                    <a:p>
                      <a:pPr marL="0" indent="0">
                        <a:buNone/>
                      </a:pPr>
                      <a:r>
                        <a:rPr lang="en-US" sz="1200" dirty="0">
                          <a:solidFill>
                            <a:srgbClr val="030A18"/>
                          </a:solidFill>
                        </a:rPr>
                        <a:t>BU/UP/2024/2602</a:t>
                      </a:r>
                      <a:endParaRPr lang="en-US" sz="1200" dirty="0"/>
                    </a:p>
                  </a:txBody>
                  <a:tcPr>
                    <a:lnL w="6350" cap="flat" cmpd="sng" algn="ctr">
                      <a:solidFill>
                        <a:srgbClr val="97B1DF"/>
                      </a:solidFill>
                      <a:prstDash val="solid"/>
                      <a:round/>
                      <a:headEnd type="none" w="med" len="med"/>
                      <a:tailEnd type="none" w="med" len="med"/>
                    </a:lnL>
                    <a:lnR w="6350" cap="flat" cmpd="sng" algn="ctr">
                      <a:solidFill>
                        <a:srgbClr val="97B1DF"/>
                      </a:solidFill>
                      <a:prstDash val="solid"/>
                      <a:round/>
                      <a:headEnd type="none" w="med" len="med"/>
                      <a:tailEnd type="none" w="med" len="med"/>
                    </a:lnR>
                    <a:lnT w="6350" cap="flat" cmpd="sng" algn="ctr">
                      <a:solidFill>
                        <a:srgbClr val="97B1DF"/>
                      </a:solidFill>
                      <a:prstDash val="solid"/>
                      <a:round/>
                      <a:headEnd type="none" w="med" len="med"/>
                      <a:tailEnd type="none" w="med" len="med"/>
                    </a:lnT>
                    <a:lnB w="6350" cap="flat" cmpd="sng" algn="ctr">
                      <a:solidFill>
                        <a:srgbClr val="97B1DF"/>
                      </a:solidFill>
                      <a:prstDash val="solid"/>
                      <a:round/>
                      <a:headEnd type="none" w="med" len="med"/>
                      <a:tailEnd type="none" w="med" len="med"/>
                    </a:lnB>
                    <a:solidFill>
                      <a:srgbClr val="F5F5F5"/>
                    </a:solidFill>
                  </a:tcPr>
                </a:tc>
              </a:tr>
              <a:tr h="274320">
                <a:tc>
                  <a:txBody>
                    <a:bodyPr/>
                    <a:lstStyle/>
                    <a:p>
                      <a:pPr marL="0" indent="0">
                        <a:buNone/>
                      </a:pPr>
                      <a:r>
                        <a:rPr lang="en-US" sz="1200" dirty="0">
                          <a:solidFill>
                            <a:srgbClr val="030A18"/>
                          </a:solidFill>
                        </a:rPr>
                        <a:t>Gudoi Allan</a:t>
                      </a:r>
                      <a:endParaRPr lang="en-US" sz="1200" dirty="0"/>
                    </a:p>
                  </a:txBody>
                  <a:tcPr>
                    <a:lnL w="6350" cap="flat" cmpd="sng" algn="ctr">
                      <a:solidFill>
                        <a:srgbClr val="97B1DF"/>
                      </a:solidFill>
                      <a:prstDash val="solid"/>
                      <a:round/>
                      <a:headEnd type="none" w="med" len="med"/>
                      <a:tailEnd type="none" w="med" len="med"/>
                    </a:lnL>
                    <a:lnR w="6350" cap="flat" cmpd="sng" algn="ctr">
                      <a:solidFill>
                        <a:srgbClr val="97B1DF"/>
                      </a:solidFill>
                      <a:prstDash val="solid"/>
                      <a:round/>
                      <a:headEnd type="none" w="med" len="med"/>
                      <a:tailEnd type="none" w="med" len="med"/>
                    </a:lnR>
                    <a:lnT w="6350" cap="flat" cmpd="sng" algn="ctr">
                      <a:solidFill>
                        <a:srgbClr val="97B1DF"/>
                      </a:solidFill>
                      <a:prstDash val="solid"/>
                      <a:round/>
                      <a:headEnd type="none" w="med" len="med"/>
                      <a:tailEnd type="none" w="med" len="med"/>
                    </a:lnT>
                    <a:lnB w="6350" cap="flat" cmpd="sng" algn="ctr">
                      <a:solidFill>
                        <a:srgbClr val="97B1DF"/>
                      </a:solidFill>
                      <a:prstDash val="solid"/>
                      <a:round/>
                      <a:headEnd type="none" w="med" len="med"/>
                      <a:tailEnd type="none" w="med" len="med"/>
                    </a:lnB>
                    <a:solidFill>
                      <a:srgbClr val="F5F5F5"/>
                    </a:solidFill>
                  </a:tcPr>
                </a:tc>
                <a:tc>
                  <a:txBody>
                    <a:bodyPr/>
                    <a:lstStyle/>
                    <a:p>
                      <a:pPr marL="0" indent="0">
                        <a:buNone/>
                      </a:pPr>
                      <a:r>
                        <a:rPr lang="en-US" sz="1200" dirty="0">
                          <a:solidFill>
                            <a:srgbClr val="030A18"/>
                          </a:solidFill>
                        </a:rPr>
                        <a:t>WAR</a:t>
                      </a:r>
                      <a:endParaRPr lang="en-US" sz="1200" dirty="0"/>
                    </a:p>
                  </a:txBody>
                  <a:tcPr>
                    <a:lnL w="6350" cap="flat" cmpd="sng" algn="ctr">
                      <a:solidFill>
                        <a:srgbClr val="97B1DF"/>
                      </a:solidFill>
                      <a:prstDash val="solid"/>
                      <a:round/>
                      <a:headEnd type="none" w="med" len="med"/>
                      <a:tailEnd type="none" w="med" len="med"/>
                    </a:lnL>
                    <a:lnR w="6350" cap="flat" cmpd="sng" algn="ctr">
                      <a:solidFill>
                        <a:srgbClr val="97B1DF"/>
                      </a:solidFill>
                      <a:prstDash val="solid"/>
                      <a:round/>
                      <a:headEnd type="none" w="med" len="med"/>
                      <a:tailEnd type="none" w="med" len="med"/>
                    </a:lnR>
                    <a:lnT w="6350" cap="flat" cmpd="sng" algn="ctr">
                      <a:solidFill>
                        <a:srgbClr val="97B1DF"/>
                      </a:solidFill>
                      <a:prstDash val="solid"/>
                      <a:round/>
                      <a:headEnd type="none" w="med" len="med"/>
                      <a:tailEnd type="none" w="med" len="med"/>
                    </a:lnT>
                    <a:lnB w="6350" cap="flat" cmpd="sng" algn="ctr">
                      <a:solidFill>
                        <a:srgbClr val="97B1DF"/>
                      </a:solidFill>
                      <a:prstDash val="solid"/>
                      <a:round/>
                      <a:headEnd type="none" w="med" len="med"/>
                      <a:tailEnd type="none" w="med" len="med"/>
                    </a:lnB>
                    <a:solidFill>
                      <a:srgbClr val="F5F5F5"/>
                    </a:solidFill>
                  </a:tcPr>
                </a:tc>
                <a:tc>
                  <a:txBody>
                    <a:bodyPr/>
                    <a:lstStyle/>
                    <a:p>
                      <a:pPr marL="0" indent="0">
                        <a:buNone/>
                      </a:pPr>
                      <a:r>
                        <a:rPr lang="en-US" sz="1200" dirty="0">
                          <a:solidFill>
                            <a:srgbClr val="030A18"/>
                          </a:solidFill>
                        </a:rPr>
                        <a:t>BU/UP/2024/4449</a:t>
                      </a:r>
                      <a:endParaRPr lang="en-US" sz="1200" dirty="0"/>
                    </a:p>
                  </a:txBody>
                  <a:tcPr>
                    <a:lnL w="6350" cap="flat" cmpd="sng" algn="ctr">
                      <a:solidFill>
                        <a:srgbClr val="97B1DF"/>
                      </a:solidFill>
                      <a:prstDash val="solid"/>
                      <a:round/>
                      <a:headEnd type="none" w="med" len="med"/>
                      <a:tailEnd type="none" w="med" len="med"/>
                    </a:lnL>
                    <a:lnR w="6350" cap="flat" cmpd="sng" algn="ctr">
                      <a:solidFill>
                        <a:srgbClr val="97B1DF"/>
                      </a:solidFill>
                      <a:prstDash val="solid"/>
                      <a:round/>
                      <a:headEnd type="none" w="med" len="med"/>
                      <a:tailEnd type="none" w="med" len="med"/>
                    </a:lnR>
                    <a:lnT w="6350" cap="flat" cmpd="sng" algn="ctr">
                      <a:solidFill>
                        <a:srgbClr val="97B1DF"/>
                      </a:solidFill>
                      <a:prstDash val="solid"/>
                      <a:round/>
                      <a:headEnd type="none" w="med" len="med"/>
                      <a:tailEnd type="none" w="med" len="med"/>
                    </a:lnT>
                    <a:lnB w="6350" cap="flat" cmpd="sng" algn="ctr">
                      <a:solidFill>
                        <a:srgbClr val="97B1DF"/>
                      </a:solidFill>
                      <a:prstDash val="solid"/>
                      <a:round/>
                      <a:headEnd type="none" w="med" len="med"/>
                      <a:tailEnd type="none" w="med" len="med"/>
                    </a:lnB>
                    <a:solidFill>
                      <a:srgbClr val="F5F5F5"/>
                    </a:solidFill>
                  </a:tcPr>
                </a:tc>
              </a:tr>
              <a:tr h="274320">
                <a:tc>
                  <a:txBody>
                    <a:bodyPr/>
                    <a:lstStyle/>
                    <a:p>
                      <a:pPr marL="0" indent="0">
                        <a:buNone/>
                      </a:pPr>
                      <a:r>
                        <a:rPr lang="en-US" sz="1200" dirty="0">
                          <a:solidFill>
                            <a:srgbClr val="030A18"/>
                          </a:solidFill>
                        </a:rPr>
                        <a:t>Etyang Jonathan</a:t>
                      </a:r>
                      <a:endParaRPr lang="en-US" sz="1200" dirty="0"/>
                    </a:p>
                  </a:txBody>
                  <a:tcPr>
                    <a:lnL w="6350" cap="flat" cmpd="sng" algn="ctr">
                      <a:solidFill>
                        <a:srgbClr val="97B1DF"/>
                      </a:solidFill>
                      <a:prstDash val="solid"/>
                      <a:round/>
                      <a:headEnd type="none" w="med" len="med"/>
                      <a:tailEnd type="none" w="med" len="med"/>
                    </a:lnL>
                    <a:lnR w="6350" cap="flat" cmpd="sng" algn="ctr">
                      <a:solidFill>
                        <a:srgbClr val="97B1DF"/>
                      </a:solidFill>
                      <a:prstDash val="solid"/>
                      <a:round/>
                      <a:headEnd type="none" w="med" len="med"/>
                      <a:tailEnd type="none" w="med" len="med"/>
                    </a:lnR>
                    <a:lnT w="6350" cap="flat" cmpd="sng" algn="ctr">
                      <a:solidFill>
                        <a:srgbClr val="97B1DF"/>
                      </a:solidFill>
                      <a:prstDash val="solid"/>
                      <a:round/>
                      <a:headEnd type="none" w="med" len="med"/>
                      <a:tailEnd type="none" w="med" len="med"/>
                    </a:lnT>
                    <a:lnB w="6350" cap="flat" cmpd="sng" algn="ctr">
                      <a:solidFill>
                        <a:srgbClr val="97B1DF"/>
                      </a:solidFill>
                      <a:prstDash val="solid"/>
                      <a:round/>
                      <a:headEnd type="none" w="med" len="med"/>
                      <a:tailEnd type="none" w="med" len="med"/>
                    </a:lnB>
                    <a:solidFill>
                      <a:srgbClr val="F5F5F5"/>
                    </a:solidFill>
                  </a:tcPr>
                </a:tc>
                <a:tc>
                  <a:txBody>
                    <a:bodyPr/>
                    <a:lstStyle/>
                    <a:p>
                      <a:pPr marL="0" indent="0">
                        <a:buNone/>
                      </a:pPr>
                      <a:r>
                        <a:rPr lang="en-US" sz="1200" dirty="0">
                          <a:solidFill>
                            <a:srgbClr val="030A18"/>
                          </a:solidFill>
                        </a:rPr>
                        <a:t>APE</a:t>
                      </a:r>
                      <a:endParaRPr lang="en-US" sz="1200" dirty="0"/>
                    </a:p>
                  </a:txBody>
                  <a:tcPr>
                    <a:lnL w="6350" cap="flat" cmpd="sng" algn="ctr">
                      <a:solidFill>
                        <a:srgbClr val="97B1DF"/>
                      </a:solidFill>
                      <a:prstDash val="solid"/>
                      <a:round/>
                      <a:headEnd type="none" w="med" len="med"/>
                      <a:tailEnd type="none" w="med" len="med"/>
                    </a:lnL>
                    <a:lnR w="6350" cap="flat" cmpd="sng" algn="ctr">
                      <a:solidFill>
                        <a:srgbClr val="97B1DF"/>
                      </a:solidFill>
                      <a:prstDash val="solid"/>
                      <a:round/>
                      <a:headEnd type="none" w="med" len="med"/>
                      <a:tailEnd type="none" w="med" len="med"/>
                    </a:lnR>
                    <a:lnT w="6350" cap="flat" cmpd="sng" algn="ctr">
                      <a:solidFill>
                        <a:srgbClr val="97B1DF"/>
                      </a:solidFill>
                      <a:prstDash val="solid"/>
                      <a:round/>
                      <a:headEnd type="none" w="med" len="med"/>
                      <a:tailEnd type="none" w="med" len="med"/>
                    </a:lnT>
                    <a:lnB w="6350" cap="flat" cmpd="sng" algn="ctr">
                      <a:solidFill>
                        <a:srgbClr val="97B1DF"/>
                      </a:solidFill>
                      <a:prstDash val="solid"/>
                      <a:round/>
                      <a:headEnd type="none" w="med" len="med"/>
                      <a:tailEnd type="none" w="med" len="med"/>
                    </a:lnB>
                    <a:solidFill>
                      <a:srgbClr val="F5F5F5"/>
                    </a:solidFill>
                  </a:tcPr>
                </a:tc>
                <a:tc>
                  <a:txBody>
                    <a:bodyPr/>
                    <a:lstStyle/>
                    <a:p>
                      <a:pPr marL="0" indent="0">
                        <a:buNone/>
                      </a:pPr>
                      <a:r>
                        <a:rPr lang="en-US" sz="1200" dirty="0">
                          <a:solidFill>
                            <a:srgbClr val="030A18"/>
                          </a:solidFill>
                        </a:rPr>
                        <a:t>BU/UG/2024/2671</a:t>
                      </a:r>
                      <a:endParaRPr lang="en-US" sz="1200" dirty="0"/>
                    </a:p>
                  </a:txBody>
                  <a:tcPr>
                    <a:lnL w="6350" cap="flat" cmpd="sng" algn="ctr">
                      <a:solidFill>
                        <a:srgbClr val="97B1DF"/>
                      </a:solidFill>
                      <a:prstDash val="solid"/>
                      <a:round/>
                      <a:headEnd type="none" w="med" len="med"/>
                      <a:tailEnd type="none" w="med" len="med"/>
                    </a:lnL>
                    <a:lnR w="6350" cap="flat" cmpd="sng" algn="ctr">
                      <a:solidFill>
                        <a:srgbClr val="97B1DF"/>
                      </a:solidFill>
                      <a:prstDash val="solid"/>
                      <a:round/>
                      <a:headEnd type="none" w="med" len="med"/>
                      <a:tailEnd type="none" w="med" len="med"/>
                    </a:lnR>
                    <a:lnT w="6350" cap="flat" cmpd="sng" algn="ctr">
                      <a:solidFill>
                        <a:srgbClr val="97B1DF"/>
                      </a:solidFill>
                      <a:prstDash val="solid"/>
                      <a:round/>
                      <a:headEnd type="none" w="med" len="med"/>
                      <a:tailEnd type="none" w="med" len="med"/>
                    </a:lnT>
                    <a:lnB w="6350" cap="flat" cmpd="sng" algn="ctr">
                      <a:solidFill>
                        <a:srgbClr val="97B1DF"/>
                      </a:solidFill>
                      <a:prstDash val="solid"/>
                      <a:round/>
                      <a:headEnd type="none" w="med" len="med"/>
                      <a:tailEnd type="none" w="med" len="med"/>
                    </a:lnB>
                    <a:solidFill>
                      <a:srgbClr val="F5F5F5"/>
                    </a:solidFill>
                  </a:tcPr>
                </a:tc>
              </a:tr>
              <a:tr h="274320">
                <a:tc>
                  <a:txBody>
                    <a:bodyPr/>
                    <a:lstStyle/>
                    <a:p>
                      <a:pPr marL="0" indent="0">
                        <a:buNone/>
                      </a:pPr>
                      <a:r>
                        <a:rPr lang="en-US" sz="1200" dirty="0">
                          <a:solidFill>
                            <a:srgbClr val="030A18"/>
                          </a:solidFill>
                        </a:rPr>
                        <a:t>Esarait Brian</a:t>
                      </a:r>
                      <a:endParaRPr lang="en-US" sz="1200" dirty="0"/>
                    </a:p>
                  </a:txBody>
                  <a:tcPr>
                    <a:lnL w="6350" cap="flat" cmpd="sng" algn="ctr">
                      <a:solidFill>
                        <a:srgbClr val="97B1DF"/>
                      </a:solidFill>
                      <a:prstDash val="solid"/>
                      <a:round/>
                      <a:headEnd type="none" w="med" len="med"/>
                      <a:tailEnd type="none" w="med" len="med"/>
                    </a:lnL>
                    <a:lnR w="6350" cap="flat" cmpd="sng" algn="ctr">
                      <a:solidFill>
                        <a:srgbClr val="97B1DF"/>
                      </a:solidFill>
                      <a:prstDash val="solid"/>
                      <a:round/>
                      <a:headEnd type="none" w="med" len="med"/>
                      <a:tailEnd type="none" w="med" len="med"/>
                    </a:lnR>
                    <a:lnT w="6350" cap="flat" cmpd="sng" algn="ctr">
                      <a:solidFill>
                        <a:srgbClr val="97B1DF"/>
                      </a:solidFill>
                      <a:prstDash val="solid"/>
                      <a:round/>
                      <a:headEnd type="none" w="med" len="med"/>
                      <a:tailEnd type="none" w="med" len="med"/>
                    </a:lnT>
                    <a:lnB w="6350" cap="flat" cmpd="sng" algn="ctr">
                      <a:solidFill>
                        <a:srgbClr val="97B1DF"/>
                      </a:solidFill>
                      <a:prstDash val="solid"/>
                      <a:round/>
                      <a:headEnd type="none" w="med" len="med"/>
                      <a:tailEnd type="none" w="med" len="med"/>
                    </a:lnB>
                    <a:solidFill>
                      <a:srgbClr val="F5F5F5"/>
                    </a:solidFill>
                  </a:tcPr>
                </a:tc>
                <a:tc>
                  <a:txBody>
                    <a:bodyPr/>
                    <a:lstStyle/>
                    <a:p>
                      <a:pPr marL="0" indent="0">
                        <a:buNone/>
                      </a:pPr>
                      <a:r>
                        <a:rPr lang="en-US" sz="1200" dirty="0">
                          <a:solidFill>
                            <a:srgbClr val="030A18"/>
                          </a:solidFill>
                        </a:rPr>
                        <a:t>MEB</a:t>
                      </a:r>
                      <a:endParaRPr lang="en-US" sz="1200" dirty="0"/>
                    </a:p>
                  </a:txBody>
                  <a:tcPr>
                    <a:lnL w="6350" cap="flat" cmpd="sng" algn="ctr">
                      <a:solidFill>
                        <a:srgbClr val="97B1DF"/>
                      </a:solidFill>
                      <a:prstDash val="solid"/>
                      <a:round/>
                      <a:headEnd type="none" w="med" len="med"/>
                      <a:tailEnd type="none" w="med" len="med"/>
                    </a:lnL>
                    <a:lnR w="6350" cap="flat" cmpd="sng" algn="ctr">
                      <a:solidFill>
                        <a:srgbClr val="97B1DF"/>
                      </a:solidFill>
                      <a:prstDash val="solid"/>
                      <a:round/>
                      <a:headEnd type="none" w="med" len="med"/>
                      <a:tailEnd type="none" w="med" len="med"/>
                    </a:lnR>
                    <a:lnT w="6350" cap="flat" cmpd="sng" algn="ctr">
                      <a:solidFill>
                        <a:srgbClr val="97B1DF"/>
                      </a:solidFill>
                      <a:prstDash val="solid"/>
                      <a:round/>
                      <a:headEnd type="none" w="med" len="med"/>
                      <a:tailEnd type="none" w="med" len="med"/>
                    </a:lnT>
                    <a:lnB w="6350" cap="flat" cmpd="sng" algn="ctr">
                      <a:solidFill>
                        <a:srgbClr val="97B1DF"/>
                      </a:solidFill>
                      <a:prstDash val="solid"/>
                      <a:round/>
                      <a:headEnd type="none" w="med" len="med"/>
                      <a:tailEnd type="none" w="med" len="med"/>
                    </a:lnB>
                    <a:solidFill>
                      <a:srgbClr val="F5F5F5"/>
                    </a:solidFill>
                  </a:tcPr>
                </a:tc>
                <a:tc>
                  <a:txBody>
                    <a:bodyPr/>
                    <a:lstStyle/>
                    <a:p>
                      <a:pPr marL="0" indent="0">
                        <a:buNone/>
                      </a:pPr>
                      <a:r>
                        <a:rPr lang="en-US" sz="1200" dirty="0">
                          <a:solidFill>
                            <a:srgbClr val="030A18"/>
                          </a:solidFill>
                        </a:rPr>
                        <a:t>BU/UP/2024/5343</a:t>
                      </a:r>
                      <a:endParaRPr lang="en-US" sz="1200" dirty="0"/>
                    </a:p>
                  </a:txBody>
                  <a:tcPr>
                    <a:lnL w="6350" cap="flat" cmpd="sng" algn="ctr">
                      <a:solidFill>
                        <a:srgbClr val="97B1DF"/>
                      </a:solidFill>
                      <a:prstDash val="solid"/>
                      <a:round/>
                      <a:headEnd type="none" w="med" len="med"/>
                      <a:tailEnd type="none" w="med" len="med"/>
                    </a:lnL>
                    <a:lnR w="6350" cap="flat" cmpd="sng" algn="ctr">
                      <a:solidFill>
                        <a:srgbClr val="97B1DF"/>
                      </a:solidFill>
                      <a:prstDash val="solid"/>
                      <a:round/>
                      <a:headEnd type="none" w="med" len="med"/>
                      <a:tailEnd type="none" w="med" len="med"/>
                    </a:lnR>
                    <a:lnT w="6350" cap="flat" cmpd="sng" algn="ctr">
                      <a:solidFill>
                        <a:srgbClr val="97B1DF"/>
                      </a:solidFill>
                      <a:prstDash val="solid"/>
                      <a:round/>
                      <a:headEnd type="none" w="med" len="med"/>
                      <a:tailEnd type="none" w="med" len="med"/>
                    </a:lnT>
                    <a:lnB w="6350" cap="flat" cmpd="sng" algn="ctr">
                      <a:solidFill>
                        <a:srgbClr val="97B1DF"/>
                      </a:solidFill>
                      <a:prstDash val="solid"/>
                      <a:round/>
                      <a:headEnd type="none" w="med" len="med"/>
                      <a:tailEnd type="none" w="med" len="med"/>
                    </a:lnB>
                    <a:solidFill>
                      <a:srgbClr val="F5F5F5"/>
                    </a:solidFill>
                  </a:tcPr>
                </a:tc>
              </a:tr>
            </a:tbl>
          </a:graphicData>
        </a:graphic>
      </p:graphicFrame>
      <p:sp>
        <p:nvSpPr>
          <p:cNvPr id="5" name="Text 2"/>
          <p:cNvSpPr/>
          <p:nvPr/>
        </p:nvSpPr>
        <p:spPr>
          <a:xfrm>
            <a:off x="457200" y="4777740"/>
            <a:ext cx="8229600" cy="228600"/>
          </a:xfrm>
          <a:prstGeom prst="rect">
            <a:avLst/>
          </a:prstGeom>
          <a:noFill/>
        </p:spPr>
        <p:txBody>
          <a:bodyPr wrap="square" lIns="0" tIns="0" rIns="0" bIns="0" rtlCol="0" anchor="ctr"/>
          <a:lstStyle/>
          <a:p>
            <a:pPr marL="0" indent="0">
              <a:buNone/>
            </a:pPr>
            <a:r>
              <a:rPr lang="en-US" sz="600" u="sng" dirty="0">
                <a:solidFill>
                  <a:srgbClr val="97B1DF"/>
                </a:solidFill>
                <a:hlinkClick r:id="rId1"/>
              </a:rPr>
              <a:t>[13]</a:t>
            </a:r>
            <a:endParaRPr lang="en-US" sz="6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716405" y="358775"/>
            <a:ext cx="3048000" cy="368300"/>
          </a:xfrm>
          <a:prstGeom prst="rect">
            <a:avLst/>
          </a:prstGeom>
          <a:noFill/>
        </p:spPr>
        <p:txBody>
          <a:bodyPr wrap="square" rtlCol="0">
            <a:spAutoFit/>
          </a:bodyPr>
          <a:p>
            <a:r>
              <a:rPr lang="en-GB" altLang="en-US" b="1"/>
              <a:t>HISTOGRAM</a:t>
            </a:r>
            <a:endParaRPr lang="en-GB" altLang="en-US" b="1"/>
          </a:p>
        </p:txBody>
      </p:sp>
      <p:sp>
        <p:nvSpPr>
          <p:cNvPr id="3" name="Text Box 2"/>
          <p:cNvSpPr txBox="1"/>
          <p:nvPr/>
        </p:nvSpPr>
        <p:spPr>
          <a:xfrm>
            <a:off x="152400" y="727075"/>
            <a:ext cx="8891905" cy="1583055"/>
          </a:xfrm>
          <a:prstGeom prst="rect">
            <a:avLst/>
          </a:prstGeom>
          <a:noFill/>
        </p:spPr>
        <p:txBody>
          <a:bodyPr wrap="square" rtlCol="0">
            <a:noAutofit/>
          </a:bodyPr>
          <a:p>
            <a:r>
              <a:rPr lang="en-US" altLang="en-GB">
                <a:solidFill>
                  <a:schemeClr val="accent2"/>
                </a:solidFill>
              </a:rPr>
              <a:t>T2014=table(MS2014.country_name(1:5:200),MS2014.GovernmentRevenue__OfGDP_(1:5:200),'VariableNames',{'countrynames','government_revenue'});</a:t>
            </a:r>
            <a:endParaRPr lang="en-US" altLang="en-GB">
              <a:solidFill>
                <a:schemeClr val="accent2"/>
              </a:solidFill>
            </a:endParaRPr>
          </a:p>
          <a:p>
            <a:r>
              <a:rPr lang="en-US" altLang="en-GB">
                <a:solidFill>
                  <a:schemeClr val="accent2"/>
                </a:solidFill>
              </a:rPr>
              <a:t>figure;</a:t>
            </a:r>
            <a:endParaRPr lang="en-US" altLang="en-GB">
              <a:solidFill>
                <a:schemeClr val="accent2"/>
              </a:solidFill>
            </a:endParaRPr>
          </a:p>
          <a:p>
            <a:r>
              <a:rPr lang="en-US" altLang="en-GB">
                <a:solidFill>
                  <a:schemeClr val="accent2"/>
                </a:solidFill>
              </a:rPr>
              <a:t>histogram(T2014.government_revenue);</a:t>
            </a:r>
            <a:endParaRPr lang="en-US" altLang="en-GB">
              <a:solidFill>
                <a:schemeClr val="accent2"/>
              </a:solidFill>
            </a:endParaRPr>
          </a:p>
          <a:p>
            <a:r>
              <a:rPr lang="en-US" altLang="en-GB">
                <a:solidFill>
                  <a:schemeClr val="accent2"/>
                </a:solidFill>
              </a:rPr>
              <a:t>ylabel('GOVERNMENT REVENUE');</a:t>
            </a:r>
            <a:endParaRPr lang="en-US" altLang="en-GB">
              <a:solidFill>
                <a:schemeClr val="accent2"/>
              </a:solidFill>
            </a:endParaRPr>
          </a:p>
          <a:p>
            <a:endParaRPr lang="en-US" altLang="en-GB">
              <a:solidFill>
                <a:schemeClr val="accent2"/>
              </a:solidFill>
            </a:endParaRPr>
          </a:p>
        </p:txBody>
      </p:sp>
      <p:pic>
        <p:nvPicPr>
          <p:cNvPr id="4" name="Picture 3" descr="figure5"/>
          <p:cNvPicPr>
            <a:picLocks noChangeAspect="1"/>
          </p:cNvPicPr>
          <p:nvPr/>
        </p:nvPicPr>
        <p:blipFill>
          <a:blip r:embed="rId1"/>
          <a:stretch>
            <a:fillRect/>
          </a:stretch>
        </p:blipFill>
        <p:spPr>
          <a:xfrm>
            <a:off x="292100" y="2296160"/>
            <a:ext cx="4942205" cy="235839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11760" y="542925"/>
            <a:ext cx="8693785" cy="1734185"/>
          </a:xfrm>
          <a:prstGeom prst="rect">
            <a:avLst/>
          </a:prstGeom>
          <a:noFill/>
        </p:spPr>
        <p:txBody>
          <a:bodyPr wrap="square" rtlCol="0">
            <a:noAutofit/>
          </a:bodyPr>
          <a:p>
            <a:pPr algn="ctr"/>
            <a:r>
              <a:rPr lang="en-US" altLang="en-GB" b="1" i="1" u="sng">
                <a:solidFill>
                  <a:schemeClr val="accent2"/>
                </a:solidFill>
              </a:rPr>
              <a:t>Box plot</a:t>
            </a:r>
            <a:endParaRPr lang="en-US" altLang="en-GB" b="1" i="1" u="sng">
              <a:solidFill>
                <a:schemeClr val="accent2"/>
              </a:solidFill>
            </a:endParaRPr>
          </a:p>
          <a:p>
            <a:r>
              <a:rPr lang="en-US" altLang="en-GB">
                <a:solidFill>
                  <a:schemeClr val="accent2"/>
                </a:solidFill>
              </a:rPr>
              <a:t>%2015 GDP </a:t>
            </a:r>
            <a:endParaRPr lang="en-US" altLang="en-GB">
              <a:solidFill>
                <a:schemeClr val="accent2"/>
              </a:solidFill>
            </a:endParaRPr>
          </a:p>
          <a:p>
            <a:r>
              <a:rPr lang="en-US" altLang="en-GB">
                <a:solidFill>
                  <a:schemeClr val="accent2"/>
                </a:solidFill>
              </a:rPr>
              <a:t>figure;</a:t>
            </a:r>
            <a:endParaRPr lang="en-US" altLang="en-GB">
              <a:solidFill>
                <a:schemeClr val="accent2"/>
              </a:solidFill>
            </a:endParaRPr>
          </a:p>
          <a:p>
            <a:r>
              <a:rPr lang="en-US" altLang="en-GB">
                <a:solidFill>
                  <a:schemeClr val="accent2"/>
                </a:solidFill>
              </a:rPr>
              <a:t>boxplot(MS2015.GDPPerCapita_CurrentUSD_);</a:t>
            </a:r>
            <a:endParaRPr lang="en-US" altLang="en-GB">
              <a:solidFill>
                <a:schemeClr val="accent2"/>
              </a:solidFill>
            </a:endParaRPr>
          </a:p>
          <a:p>
            <a:r>
              <a:rPr lang="en-US" altLang="en-GB">
                <a:solidFill>
                  <a:schemeClr val="accent2"/>
                </a:solidFill>
              </a:rPr>
              <a:t>grid on;</a:t>
            </a:r>
            <a:endParaRPr lang="en-US" altLang="en-GB">
              <a:solidFill>
                <a:schemeClr val="accent2"/>
              </a:solidFill>
            </a:endParaRPr>
          </a:p>
          <a:p>
            <a:r>
              <a:rPr lang="en-US" altLang="en-GB">
                <a:solidFill>
                  <a:schemeClr val="accent2"/>
                </a:solidFill>
              </a:rPr>
              <a:t>title('BOX PLOT REPRESENTING GDP PER CAPITAL');</a:t>
            </a:r>
            <a:endParaRPr lang="en-US" altLang="en-GB">
              <a:solidFill>
                <a:schemeClr val="accent2"/>
              </a:solidFill>
            </a:endParaRPr>
          </a:p>
          <a:p>
            <a:endParaRPr lang="en-US" altLang="en-GB">
              <a:solidFill>
                <a:schemeClr val="accent2"/>
              </a:solidFill>
            </a:endParaRPr>
          </a:p>
        </p:txBody>
      </p:sp>
      <p:pic>
        <p:nvPicPr>
          <p:cNvPr id="3" name="Picture 2" descr="figure6"/>
          <p:cNvPicPr>
            <a:picLocks noChangeAspect="1"/>
          </p:cNvPicPr>
          <p:nvPr/>
        </p:nvPicPr>
        <p:blipFill>
          <a:blip r:embed="rId1"/>
          <a:stretch>
            <a:fillRect/>
          </a:stretch>
        </p:blipFill>
        <p:spPr>
          <a:xfrm>
            <a:off x="715645" y="2301875"/>
            <a:ext cx="5556250" cy="2645410"/>
          </a:xfrm>
          <a:prstGeom prst="rect">
            <a:avLst/>
          </a:prstGeom>
        </p:spPr>
      </p:pic>
      <p:pic>
        <p:nvPicPr>
          <p:cNvPr id="4" name="Image 0" descr="/home/oai/share/matlab_icon.png"/>
          <p:cNvPicPr>
            <a:picLocks noChangeAspect="1"/>
          </p:cNvPicPr>
          <p:nvPr/>
        </p:nvPicPr>
        <p:blipFill>
          <a:blip r:embed="rId2"/>
          <a:stretch>
            <a:fillRect/>
          </a:stretch>
        </p:blipFill>
        <p:spPr>
          <a:xfrm>
            <a:off x="7070090" y="340995"/>
            <a:ext cx="1616710" cy="155194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379345" y="422910"/>
            <a:ext cx="3048000" cy="368300"/>
          </a:xfrm>
          <a:prstGeom prst="rect">
            <a:avLst/>
          </a:prstGeom>
          <a:noFill/>
        </p:spPr>
        <p:txBody>
          <a:bodyPr wrap="square" rtlCol="0">
            <a:spAutoFit/>
          </a:bodyPr>
          <a:p>
            <a:pPr algn="ctr"/>
            <a:r>
              <a:rPr lang="en-GB" altLang="en-US" b="1" i="1" u="sng"/>
              <a:t>PIE CHART</a:t>
            </a:r>
            <a:endParaRPr lang="en-GB" altLang="en-US" b="1" i="1" u="sng"/>
          </a:p>
        </p:txBody>
      </p:sp>
      <p:sp>
        <p:nvSpPr>
          <p:cNvPr id="3" name="Text Box 2"/>
          <p:cNvSpPr txBox="1"/>
          <p:nvPr/>
        </p:nvSpPr>
        <p:spPr>
          <a:xfrm>
            <a:off x="635" y="934085"/>
            <a:ext cx="8947785" cy="3704590"/>
          </a:xfrm>
          <a:prstGeom prst="rect">
            <a:avLst/>
          </a:prstGeom>
          <a:noFill/>
        </p:spPr>
        <p:txBody>
          <a:bodyPr wrap="square" rtlCol="0">
            <a:noAutofit/>
          </a:bodyPr>
          <a:p>
            <a:r>
              <a:rPr lang="en-US" altLang="en-GB">
                <a:solidFill>
                  <a:schemeClr val="accent2"/>
                </a:solidFill>
              </a:rPr>
              <a:t>%2016 PIECHART</a:t>
            </a:r>
            <a:endParaRPr lang="en-US" altLang="en-GB">
              <a:solidFill>
                <a:schemeClr val="accent2"/>
              </a:solidFill>
            </a:endParaRPr>
          </a:p>
          <a:p>
            <a:r>
              <a:rPr lang="en-US" altLang="en-GB">
                <a:solidFill>
                  <a:schemeClr val="accent2"/>
                </a:solidFill>
              </a:rPr>
              <a:t>T2016=table(MS2016.country_name(1:10:200),MS2016.UnemploymentRate___(1:10:200),'VariableNames',{'countrynames','UnemploymentRate'});</a:t>
            </a:r>
            <a:endParaRPr lang="en-US" altLang="en-GB">
              <a:solidFill>
                <a:schemeClr val="accent2"/>
              </a:solidFill>
            </a:endParaRPr>
          </a:p>
          <a:p>
            <a:r>
              <a:rPr lang="en-US" altLang="en-GB">
                <a:solidFill>
                  <a:schemeClr val="accent2"/>
                </a:solidFill>
              </a:rPr>
              <a:t>Finite_idx=isfinite(T2016.UnemploymentRate);</a:t>
            </a:r>
            <a:endParaRPr lang="en-US" altLang="en-GB">
              <a:solidFill>
                <a:schemeClr val="accent2"/>
              </a:solidFill>
            </a:endParaRPr>
          </a:p>
          <a:p>
            <a:r>
              <a:rPr lang="en-US" altLang="en-GB">
                <a:solidFill>
                  <a:schemeClr val="accent2"/>
                </a:solidFill>
              </a:rPr>
              <a:t>fincountry=T2016.countrynames(Finite_idx);</a:t>
            </a:r>
            <a:endParaRPr lang="en-US" altLang="en-GB">
              <a:solidFill>
                <a:schemeClr val="accent2"/>
              </a:solidFill>
            </a:endParaRPr>
          </a:p>
          <a:p>
            <a:r>
              <a:rPr lang="en-US" altLang="en-GB">
                <a:solidFill>
                  <a:schemeClr val="accent2"/>
                </a:solidFill>
              </a:rPr>
              <a:t>finemp=T2016.UnemploymentRate(Finite_idx);</a:t>
            </a:r>
            <a:endParaRPr lang="en-US" altLang="en-GB">
              <a:solidFill>
                <a:schemeClr val="accent2"/>
              </a:solidFill>
            </a:endParaRPr>
          </a:p>
          <a:p>
            <a:r>
              <a:rPr lang="en-US" altLang="en-GB">
                <a:solidFill>
                  <a:schemeClr val="accent2"/>
                </a:solidFill>
              </a:rPr>
              <a:t>figure;</a:t>
            </a:r>
            <a:endParaRPr lang="en-US" altLang="en-GB">
              <a:solidFill>
                <a:schemeClr val="accent2"/>
              </a:solidFill>
            </a:endParaRPr>
          </a:p>
          <a:p>
            <a:r>
              <a:rPr lang="en-US" altLang="en-GB">
                <a:solidFill>
                  <a:schemeClr val="accent2"/>
                </a:solidFill>
              </a:rPr>
              <a:t>pie(finemp,fincountry);</a:t>
            </a:r>
            <a:endParaRPr lang="en-US" altLang="en-GB">
              <a:solidFill>
                <a:schemeClr val="accent2"/>
              </a:solidFill>
            </a:endParaRPr>
          </a:p>
          <a:p>
            <a:r>
              <a:rPr lang="en-US" altLang="en-GB">
                <a:solidFill>
                  <a:schemeClr val="accent2"/>
                </a:solidFill>
              </a:rPr>
              <a:t>title('A PIE CHART SHOWING UNEMPLOYMENT RATE OF 2016');</a:t>
            </a:r>
            <a:endParaRPr lang="en-US" altLang="en-GB">
              <a:solidFill>
                <a:schemeClr val="accent2"/>
              </a:solidFill>
            </a:endParaRPr>
          </a:p>
          <a:p>
            <a:r>
              <a:rPr lang="en-US" altLang="en-GB">
                <a:solidFill>
                  <a:schemeClr val="accent2"/>
                </a:solidFill>
              </a:rPr>
              <a:t>legend;</a:t>
            </a:r>
            <a:endParaRPr lang="en-US" altLang="en-GB">
              <a:solidFill>
                <a:schemeClr val="accent2"/>
              </a:solidFill>
            </a:endParaRPr>
          </a:p>
          <a:p>
            <a:endParaRPr lang="en-US" altLang="en-GB">
              <a:solidFill>
                <a:schemeClr val="accent2"/>
              </a:solidFill>
            </a:endParaRPr>
          </a:p>
        </p:txBody>
      </p:sp>
      <p:pic>
        <p:nvPicPr>
          <p:cNvPr id="4" name="Image 0" descr="/home/oai/share/matlab_icon.png"/>
          <p:cNvPicPr>
            <a:picLocks noChangeAspect="1"/>
          </p:cNvPicPr>
          <p:nvPr/>
        </p:nvPicPr>
        <p:blipFill>
          <a:blip r:embed="rId1"/>
          <a:stretch>
            <a:fillRect/>
          </a:stretch>
        </p:blipFill>
        <p:spPr>
          <a:xfrm>
            <a:off x="7125970" y="0"/>
            <a:ext cx="1266190" cy="1224915"/>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Image 0" descr="/home/oai/share/matlab_icon.png"/>
          <p:cNvPicPr>
            <a:picLocks noChangeAspect="1"/>
          </p:cNvPicPr>
          <p:nvPr/>
        </p:nvPicPr>
        <p:blipFill>
          <a:blip r:embed="rId1"/>
          <a:stretch>
            <a:fillRect/>
          </a:stretch>
        </p:blipFill>
        <p:spPr>
          <a:xfrm>
            <a:off x="7070090" y="340995"/>
            <a:ext cx="1616710" cy="1551940"/>
          </a:xfrm>
          <a:prstGeom prst="rect">
            <a:avLst/>
          </a:prstGeom>
        </p:spPr>
      </p:pic>
      <p:pic>
        <p:nvPicPr>
          <p:cNvPr id="2" name="Picture 1" descr="figure7"/>
          <p:cNvPicPr>
            <a:picLocks noChangeAspect="1"/>
          </p:cNvPicPr>
          <p:nvPr/>
        </p:nvPicPr>
        <p:blipFill>
          <a:blip r:embed="rId2"/>
          <a:stretch>
            <a:fillRect/>
          </a:stretch>
        </p:blipFill>
        <p:spPr>
          <a:xfrm>
            <a:off x="579755" y="416560"/>
            <a:ext cx="6346825" cy="4500245"/>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19380" y="342900"/>
            <a:ext cx="8901430" cy="4799965"/>
          </a:xfrm>
          <a:prstGeom prst="rect">
            <a:avLst/>
          </a:prstGeom>
          <a:noFill/>
        </p:spPr>
        <p:txBody>
          <a:bodyPr wrap="square" rtlCol="0">
            <a:spAutoFit/>
          </a:bodyPr>
          <a:p>
            <a:pPr algn="ctr"/>
            <a:r>
              <a:rPr lang="en-US" altLang="en-GB" b="1" i="1" u="sng">
                <a:solidFill>
                  <a:schemeClr val="tx1"/>
                </a:solidFill>
              </a:rPr>
              <a:t>MESH GRID</a:t>
            </a:r>
            <a:endParaRPr lang="en-US" altLang="en-GB" b="1" i="1" u="sng">
              <a:solidFill>
                <a:schemeClr val="tx1"/>
              </a:solidFill>
            </a:endParaRPr>
          </a:p>
          <a:p>
            <a:r>
              <a:rPr lang="en-US" altLang="en-GB">
                <a:solidFill>
                  <a:schemeClr val="accent2"/>
                </a:solidFill>
              </a:rPr>
              <a:t>%2017 CATEGORIZATION</a:t>
            </a:r>
            <a:endParaRPr lang="en-US" altLang="en-GB">
              <a:solidFill>
                <a:schemeClr val="accent2"/>
              </a:solidFill>
            </a:endParaRPr>
          </a:p>
          <a:p>
            <a:r>
              <a:rPr lang="en-US" altLang="en-GB">
                <a:solidFill>
                  <a:schemeClr val="accent2"/>
                </a:solidFill>
              </a:rPr>
              <a:t>T2017=table(MS2017.country_name(1:10:200),MS2017.UnemploymentRate___(1:10:200),MS2017.GovernmentExpense__OfGDP_(1:10:200),'VariableNames',{'countrynames','UnemploymentRate','Governmentexp'});</a:t>
            </a:r>
            <a:endParaRPr lang="en-US" altLang="en-GB">
              <a:solidFill>
                <a:schemeClr val="accent2"/>
              </a:solidFill>
            </a:endParaRPr>
          </a:p>
          <a:p>
            <a:r>
              <a:rPr lang="en-US" altLang="en-GB">
                <a:solidFill>
                  <a:schemeClr val="accent2"/>
                </a:solidFill>
              </a:rPr>
              <a:t>[X, Y]=meshgrid(T2017.UnemploymentRate,T2017.Governmentexp);</a:t>
            </a:r>
            <a:endParaRPr lang="en-US" altLang="en-GB">
              <a:solidFill>
                <a:schemeClr val="accent2"/>
              </a:solidFill>
            </a:endParaRPr>
          </a:p>
          <a:p>
            <a:r>
              <a:rPr lang="en-US" altLang="en-GB">
                <a:solidFill>
                  <a:schemeClr val="accent2"/>
                </a:solidFill>
              </a:rPr>
              <a:t>figure;</a:t>
            </a:r>
            <a:endParaRPr lang="en-US" altLang="en-GB">
              <a:solidFill>
                <a:schemeClr val="accent2"/>
              </a:solidFill>
            </a:endParaRPr>
          </a:p>
          <a:p>
            <a:r>
              <a:rPr lang="en-US" altLang="en-GB">
                <a:solidFill>
                  <a:schemeClr val="accent2"/>
                </a:solidFill>
              </a:rPr>
              <a:t>Z=X.^2+Y.^2;</a:t>
            </a:r>
            <a:endParaRPr lang="en-US" altLang="en-GB">
              <a:solidFill>
                <a:schemeClr val="accent2"/>
              </a:solidFill>
            </a:endParaRPr>
          </a:p>
          <a:p>
            <a:r>
              <a:rPr lang="en-US" altLang="en-GB">
                <a:solidFill>
                  <a:schemeClr val="accent2"/>
                </a:solidFill>
              </a:rPr>
              <a:t>surf(X,Y,Z);</a:t>
            </a:r>
            <a:endParaRPr lang="en-US" altLang="en-GB">
              <a:solidFill>
                <a:schemeClr val="accent2"/>
              </a:solidFill>
            </a:endParaRPr>
          </a:p>
          <a:p>
            <a:r>
              <a:rPr lang="en-US" altLang="en-GB">
                <a:solidFill>
                  <a:schemeClr val="accent2"/>
                </a:solidFill>
              </a:rPr>
              <a:t>xlabel('UNEMPLOYMENT RATE');</a:t>
            </a:r>
            <a:endParaRPr lang="en-US" altLang="en-GB">
              <a:solidFill>
                <a:schemeClr val="accent2"/>
              </a:solidFill>
            </a:endParaRPr>
          </a:p>
          <a:p>
            <a:r>
              <a:rPr lang="en-US" altLang="en-GB">
                <a:solidFill>
                  <a:schemeClr val="accent2"/>
                </a:solidFill>
              </a:rPr>
              <a:t>ylabel('GOVERNMENT EXPENDITURE');</a:t>
            </a:r>
            <a:endParaRPr lang="en-US" altLang="en-GB">
              <a:solidFill>
                <a:schemeClr val="accent2"/>
              </a:solidFill>
            </a:endParaRPr>
          </a:p>
          <a:p>
            <a:r>
              <a:rPr lang="en-US" altLang="en-GB">
                <a:solidFill>
                  <a:schemeClr val="accent2"/>
                </a:solidFill>
              </a:rPr>
              <a:t>title('RELATIONSHIP OF THE SQUARES OF UNEMPLOYMENT RATE AND GOVERNMENT EXPENDITURE');</a:t>
            </a:r>
            <a:endParaRPr lang="en-US" altLang="en-GB">
              <a:solidFill>
                <a:schemeClr val="accent2"/>
              </a:solidFill>
            </a:endParaRPr>
          </a:p>
          <a:p>
            <a:r>
              <a:rPr lang="en-US" altLang="en-GB">
                <a:solidFill>
                  <a:schemeClr val="accent2"/>
                </a:solidFill>
              </a:rPr>
              <a:t>meshgrid(): Creates 2D grid from 1D vectors</a:t>
            </a:r>
            <a:endParaRPr lang="en-US" altLang="en-GB">
              <a:solidFill>
                <a:schemeClr val="accent2"/>
              </a:solidFill>
            </a:endParaRPr>
          </a:p>
          <a:p>
            <a:r>
              <a:rPr lang="en-US" altLang="en-GB">
                <a:solidFill>
                  <a:schemeClr val="accent2"/>
                </a:solidFill>
              </a:rPr>
              <a:t>Z=X.^2+Y.^2: Calculates squared distance function</a:t>
            </a:r>
            <a:endParaRPr lang="en-US" altLang="en-GB">
              <a:solidFill>
                <a:schemeClr val="accent2"/>
              </a:solidFill>
            </a:endParaRPr>
          </a:p>
          <a:p>
            <a:r>
              <a:rPr lang="en-US" altLang="en-GB">
                <a:solidFill>
                  <a:schemeClr val="accent2"/>
                </a:solidFill>
              </a:rPr>
              <a:t>surf(): 3D colored surface plot</a:t>
            </a:r>
            <a:endParaRPr lang="en-US" altLang="en-GB">
              <a:solidFill>
                <a:schemeClr val="accent2"/>
              </a:solidFill>
            </a:endParaRPr>
          </a:p>
          <a:p>
            <a:endParaRPr lang="en-US" altLang="en-GB">
              <a:solidFill>
                <a:schemeClr val="accent2"/>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figure8"/>
          <p:cNvPicPr>
            <a:picLocks noChangeAspect="1"/>
          </p:cNvPicPr>
          <p:nvPr/>
        </p:nvPicPr>
        <p:blipFill>
          <a:blip r:embed="rId1"/>
          <a:stretch>
            <a:fillRect/>
          </a:stretch>
        </p:blipFill>
        <p:spPr>
          <a:xfrm>
            <a:off x="1793875" y="488950"/>
            <a:ext cx="5556250" cy="4165600"/>
          </a:xfrm>
          <a:prstGeom prst="rect">
            <a:avLst/>
          </a:prstGeom>
        </p:spPr>
      </p:pic>
      <p:pic>
        <p:nvPicPr>
          <p:cNvPr id="4" name="Image 0" descr="/home/oai/share/matlab_icon.png"/>
          <p:cNvPicPr>
            <a:picLocks noChangeAspect="1"/>
          </p:cNvPicPr>
          <p:nvPr/>
        </p:nvPicPr>
        <p:blipFill>
          <a:blip r:embed="rId2"/>
          <a:stretch>
            <a:fillRect/>
          </a:stretch>
        </p:blipFill>
        <p:spPr>
          <a:xfrm>
            <a:off x="7517765" y="215265"/>
            <a:ext cx="1266190" cy="1224915"/>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738755" y="215265"/>
            <a:ext cx="3048000" cy="368300"/>
          </a:xfrm>
          <a:prstGeom prst="rect">
            <a:avLst/>
          </a:prstGeom>
          <a:noFill/>
        </p:spPr>
        <p:txBody>
          <a:bodyPr wrap="square" rtlCol="0">
            <a:spAutoFit/>
          </a:bodyPr>
          <a:p>
            <a:r>
              <a:rPr lang="en-GB" altLang="en-US" b="1" u="sng"/>
              <a:t>HEAT MAP</a:t>
            </a:r>
            <a:endParaRPr lang="en-GB" altLang="en-US" b="1" u="sng"/>
          </a:p>
        </p:txBody>
      </p:sp>
      <p:sp>
        <p:nvSpPr>
          <p:cNvPr id="3" name="Text Box 2"/>
          <p:cNvSpPr txBox="1"/>
          <p:nvPr/>
        </p:nvSpPr>
        <p:spPr>
          <a:xfrm>
            <a:off x="701675" y="583565"/>
            <a:ext cx="7440295" cy="1476375"/>
          </a:xfrm>
          <a:prstGeom prst="rect">
            <a:avLst/>
          </a:prstGeom>
          <a:noFill/>
        </p:spPr>
        <p:txBody>
          <a:bodyPr wrap="square" rtlCol="0">
            <a:spAutoFit/>
          </a:bodyPr>
          <a:p>
            <a:r>
              <a:rPr lang="en-US" altLang="en-GB">
                <a:solidFill>
                  <a:schemeClr val="accent2"/>
                </a:solidFill>
              </a:rPr>
              <a:t>figure;</a:t>
            </a:r>
            <a:endParaRPr lang="en-US" altLang="en-GB">
              <a:solidFill>
                <a:schemeClr val="accent2"/>
              </a:solidFill>
            </a:endParaRPr>
          </a:p>
          <a:p>
            <a:r>
              <a:rPr lang="en-US" altLang="en-GB">
                <a:solidFill>
                  <a:schemeClr val="accent2"/>
                </a:solidFill>
              </a:rPr>
              <a:t>heatmap(MS2018.UnemploymentRate___(1:10:200));</a:t>
            </a:r>
            <a:endParaRPr lang="en-US" altLang="en-GB">
              <a:solidFill>
                <a:schemeClr val="accent2"/>
              </a:solidFill>
            </a:endParaRPr>
          </a:p>
          <a:p>
            <a:r>
              <a:rPr lang="en-US" altLang="en-GB">
                <a:solidFill>
                  <a:schemeClr val="accent2"/>
                </a:solidFill>
              </a:rPr>
              <a:t>title('HEATMAP OF UNEMPLOYMENT RATE OF 2018');</a:t>
            </a:r>
            <a:endParaRPr lang="en-US" altLang="en-GB">
              <a:solidFill>
                <a:schemeClr val="accent2"/>
              </a:solidFill>
            </a:endParaRPr>
          </a:p>
          <a:p>
            <a:r>
              <a:rPr lang="en-US" altLang="en-GB">
                <a:solidFill>
                  <a:schemeClr val="accent2"/>
                </a:solidFill>
              </a:rPr>
              <a:t>The code creates a heatmap using unemployment rate</a:t>
            </a:r>
            <a:endParaRPr lang="en-US" altLang="en-GB">
              <a:solidFill>
                <a:schemeClr val="accent2"/>
              </a:solidFill>
            </a:endParaRPr>
          </a:p>
          <a:p>
            <a:endParaRPr lang="en-US" altLang="en-GB">
              <a:solidFill>
                <a:schemeClr val="accent2"/>
              </a:solidFill>
            </a:endParaRPr>
          </a:p>
        </p:txBody>
      </p:sp>
      <p:pic>
        <p:nvPicPr>
          <p:cNvPr id="4" name="Picture 3" descr="figure9"/>
          <p:cNvPicPr>
            <a:picLocks noChangeAspect="1"/>
          </p:cNvPicPr>
          <p:nvPr/>
        </p:nvPicPr>
        <p:blipFill>
          <a:blip r:embed="rId1"/>
          <a:stretch>
            <a:fillRect/>
          </a:stretch>
        </p:blipFill>
        <p:spPr>
          <a:xfrm>
            <a:off x="691515" y="1768475"/>
            <a:ext cx="6099175" cy="3375025"/>
          </a:xfrm>
          <a:prstGeom prst="rect">
            <a:avLst/>
          </a:prstGeom>
        </p:spPr>
      </p:pic>
      <p:pic>
        <p:nvPicPr>
          <p:cNvPr id="5" name="Image 0" descr="/home/oai/share/matlab_icon.png"/>
          <p:cNvPicPr>
            <a:picLocks noChangeAspect="1"/>
          </p:cNvPicPr>
          <p:nvPr/>
        </p:nvPicPr>
        <p:blipFill>
          <a:blip r:embed="rId2"/>
          <a:stretch>
            <a:fillRect/>
          </a:stretch>
        </p:blipFill>
        <p:spPr>
          <a:xfrm>
            <a:off x="7517765" y="215265"/>
            <a:ext cx="1266190" cy="1224915"/>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355215" y="646430"/>
            <a:ext cx="3048000" cy="368300"/>
          </a:xfrm>
          <a:prstGeom prst="rect">
            <a:avLst/>
          </a:prstGeom>
          <a:noFill/>
        </p:spPr>
        <p:txBody>
          <a:bodyPr wrap="square" rtlCol="0">
            <a:spAutoFit/>
          </a:bodyPr>
          <a:p>
            <a:pPr algn="ctr"/>
            <a:r>
              <a:rPr lang="en-GB" altLang="en-US" b="1" i="1"/>
              <a:t>MESH GRID</a:t>
            </a:r>
            <a:endParaRPr lang="en-GB" altLang="en-US" b="1" i="1"/>
          </a:p>
        </p:txBody>
      </p:sp>
      <p:sp>
        <p:nvSpPr>
          <p:cNvPr id="3" name="Text Box 2"/>
          <p:cNvSpPr txBox="1"/>
          <p:nvPr/>
        </p:nvSpPr>
        <p:spPr>
          <a:xfrm>
            <a:off x="167640" y="1301750"/>
            <a:ext cx="8806180" cy="3692525"/>
          </a:xfrm>
          <a:prstGeom prst="rect">
            <a:avLst/>
          </a:prstGeom>
          <a:noFill/>
        </p:spPr>
        <p:txBody>
          <a:bodyPr wrap="square" rtlCol="0">
            <a:spAutoFit/>
          </a:bodyPr>
          <a:p>
            <a:r>
              <a:rPr lang="en-US" altLang="en-GB">
                <a:solidFill>
                  <a:schemeClr val="accent2"/>
                </a:solidFill>
              </a:rPr>
              <a:t>%2017 CATEGORIZATION</a:t>
            </a:r>
            <a:endParaRPr lang="en-US" altLang="en-GB">
              <a:solidFill>
                <a:schemeClr val="accent2"/>
              </a:solidFill>
            </a:endParaRPr>
          </a:p>
          <a:p>
            <a:r>
              <a:rPr lang="en-US" altLang="en-GB">
                <a:solidFill>
                  <a:schemeClr val="accent2"/>
                </a:solidFill>
              </a:rPr>
              <a:t>T2017=table(MS2017.country_name(1:10:200),MS2017.UnemploymentRate___(1:10:200),MS2017.GovernmentExpense__OfGDP_(1:10:200),'VariableNames',{'countrynames','UnemploymentRate','Governmentexp'});</a:t>
            </a:r>
            <a:endParaRPr lang="en-US" altLang="en-GB">
              <a:solidFill>
                <a:schemeClr val="accent2"/>
              </a:solidFill>
            </a:endParaRPr>
          </a:p>
          <a:p>
            <a:r>
              <a:rPr lang="en-US" altLang="en-GB">
                <a:solidFill>
                  <a:schemeClr val="accent2"/>
                </a:solidFill>
              </a:rPr>
              <a:t>[X, Y]=meshgrid(T2017.UnemploymentRate,T2017.Governmentexp);</a:t>
            </a:r>
            <a:endParaRPr lang="en-US" altLang="en-GB">
              <a:solidFill>
                <a:schemeClr val="accent2"/>
              </a:solidFill>
            </a:endParaRPr>
          </a:p>
          <a:p>
            <a:r>
              <a:rPr lang="en-US" altLang="en-GB">
                <a:solidFill>
                  <a:schemeClr val="accent2"/>
                </a:solidFill>
              </a:rPr>
              <a:t>figure;</a:t>
            </a:r>
            <a:endParaRPr lang="en-US" altLang="en-GB">
              <a:solidFill>
                <a:schemeClr val="accent2"/>
              </a:solidFill>
            </a:endParaRPr>
          </a:p>
          <a:p>
            <a:r>
              <a:rPr lang="en-US" altLang="en-GB">
                <a:solidFill>
                  <a:schemeClr val="accent2"/>
                </a:solidFill>
              </a:rPr>
              <a:t>Z=X.^2+Y.^2;</a:t>
            </a:r>
            <a:endParaRPr lang="en-US" altLang="en-GB">
              <a:solidFill>
                <a:schemeClr val="accent2"/>
              </a:solidFill>
            </a:endParaRPr>
          </a:p>
          <a:p>
            <a:r>
              <a:rPr lang="en-US" altLang="en-GB">
                <a:solidFill>
                  <a:schemeClr val="accent2"/>
                </a:solidFill>
              </a:rPr>
              <a:t>surfc(X,Y,Z);</a:t>
            </a:r>
            <a:endParaRPr lang="en-US" altLang="en-GB">
              <a:solidFill>
                <a:schemeClr val="accent2"/>
              </a:solidFill>
            </a:endParaRPr>
          </a:p>
          <a:p>
            <a:r>
              <a:rPr lang="en-US" altLang="en-GB">
                <a:solidFill>
                  <a:schemeClr val="accent2"/>
                </a:solidFill>
              </a:rPr>
              <a:t>xlabel('UNEMPLOYMENT RATE');</a:t>
            </a:r>
            <a:endParaRPr lang="en-US" altLang="en-GB">
              <a:solidFill>
                <a:schemeClr val="accent2"/>
              </a:solidFill>
            </a:endParaRPr>
          </a:p>
          <a:p>
            <a:r>
              <a:rPr lang="en-US" altLang="en-GB">
                <a:solidFill>
                  <a:schemeClr val="accent2"/>
                </a:solidFill>
              </a:rPr>
              <a:t>ylabel('GOVERNMENT EXPENDITURE');</a:t>
            </a:r>
            <a:endParaRPr lang="en-US" altLang="en-GB">
              <a:solidFill>
                <a:schemeClr val="accent2"/>
              </a:solidFill>
            </a:endParaRPr>
          </a:p>
          <a:p>
            <a:r>
              <a:rPr lang="en-US" altLang="en-GB">
                <a:solidFill>
                  <a:schemeClr val="accent2"/>
                </a:solidFill>
              </a:rPr>
              <a:t>title('RELATIONSHIP OF THE SQUARES OF UNEMPLOYMENT RATE AND GOVERNMENT EXPENDITURE');</a:t>
            </a:r>
            <a:endParaRPr lang="en-US" altLang="en-GB">
              <a:solidFill>
                <a:schemeClr val="accent2"/>
              </a:solidFill>
            </a:endParaRPr>
          </a:p>
          <a:p>
            <a:endParaRPr lang="en-US" altLang="en-GB">
              <a:solidFill>
                <a:schemeClr val="accent2"/>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figure10"/>
          <p:cNvPicPr>
            <a:picLocks noChangeAspect="1"/>
          </p:cNvPicPr>
          <p:nvPr/>
        </p:nvPicPr>
        <p:blipFill>
          <a:blip r:embed="rId1"/>
          <a:stretch>
            <a:fillRect/>
          </a:stretch>
        </p:blipFill>
        <p:spPr>
          <a:xfrm>
            <a:off x="1793875" y="488950"/>
            <a:ext cx="5556250" cy="4165600"/>
          </a:xfrm>
          <a:prstGeom prst="rect">
            <a:avLst/>
          </a:prstGeom>
        </p:spPr>
      </p:pic>
      <p:pic>
        <p:nvPicPr>
          <p:cNvPr id="5" name="Image 0" descr="/home/oai/share/matlab_icon.png"/>
          <p:cNvPicPr>
            <a:picLocks noChangeAspect="1"/>
          </p:cNvPicPr>
          <p:nvPr/>
        </p:nvPicPr>
        <p:blipFill>
          <a:blip r:embed="rId2"/>
          <a:stretch>
            <a:fillRect/>
          </a:stretch>
        </p:blipFill>
        <p:spPr>
          <a:xfrm>
            <a:off x="7469505" y="215265"/>
            <a:ext cx="1266190" cy="1224915"/>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978150" y="478790"/>
            <a:ext cx="3048000" cy="368300"/>
          </a:xfrm>
          <a:prstGeom prst="rect">
            <a:avLst/>
          </a:prstGeom>
          <a:noFill/>
        </p:spPr>
        <p:txBody>
          <a:bodyPr wrap="square" rtlCol="0">
            <a:spAutoFit/>
          </a:bodyPr>
          <a:p>
            <a:r>
              <a:rPr lang="en-GB" altLang="en-US" b="1" u="sng"/>
              <a:t>QUIVER PLOT</a:t>
            </a:r>
            <a:endParaRPr lang="en-GB" altLang="en-US" b="1" u="sng"/>
          </a:p>
        </p:txBody>
      </p:sp>
      <p:sp>
        <p:nvSpPr>
          <p:cNvPr id="3" name="Text Box 2"/>
          <p:cNvSpPr txBox="1"/>
          <p:nvPr/>
        </p:nvSpPr>
        <p:spPr>
          <a:xfrm>
            <a:off x="255270" y="1029970"/>
            <a:ext cx="8654415" cy="2654300"/>
          </a:xfrm>
          <a:prstGeom prst="rect">
            <a:avLst/>
          </a:prstGeom>
          <a:noFill/>
        </p:spPr>
        <p:txBody>
          <a:bodyPr wrap="square" rtlCol="0">
            <a:noAutofit/>
          </a:bodyPr>
          <a:p>
            <a:r>
              <a:rPr lang="en-US" altLang="en-GB">
                <a:solidFill>
                  <a:schemeClr val="accent2"/>
                </a:solidFill>
              </a:rPr>
              <a:t>%2018 unemployment</a:t>
            </a:r>
            <a:endParaRPr lang="en-US" altLang="en-GB">
              <a:solidFill>
                <a:schemeClr val="accent2"/>
              </a:solidFill>
            </a:endParaRPr>
          </a:p>
          <a:p>
            <a:r>
              <a:rPr lang="en-US" altLang="en-GB">
                <a:solidFill>
                  <a:schemeClr val="accent2"/>
                </a:solidFill>
              </a:rPr>
              <a:t>figure;</a:t>
            </a:r>
            <a:endParaRPr lang="en-US" altLang="en-GB">
              <a:solidFill>
                <a:schemeClr val="accent2"/>
              </a:solidFill>
            </a:endParaRPr>
          </a:p>
          <a:p>
            <a:r>
              <a:rPr lang="en-US" altLang="en-GB">
                <a:solidFill>
                  <a:schemeClr val="accent2"/>
                </a:solidFill>
              </a:rPr>
              <a:t>M=MS2018.UnemploymentRate___;</a:t>
            </a:r>
            <a:endParaRPr lang="en-US" altLang="en-GB">
              <a:solidFill>
                <a:schemeClr val="accent2"/>
              </a:solidFill>
            </a:endParaRPr>
          </a:p>
          <a:p>
            <a:r>
              <a:rPr lang="en-US" altLang="en-GB">
                <a:solidFill>
                  <a:schemeClr val="accent2"/>
                </a:solidFill>
              </a:rPr>
              <a:t>[A B C]=meshgrid(M);</a:t>
            </a:r>
            <a:endParaRPr lang="en-US" altLang="en-GB">
              <a:solidFill>
                <a:schemeClr val="accent2"/>
              </a:solidFill>
            </a:endParaRPr>
          </a:p>
          <a:p>
            <a:r>
              <a:rPr lang="en-US" altLang="en-GB">
                <a:solidFill>
                  <a:schemeClr val="accent2"/>
                </a:solidFill>
              </a:rPr>
              <a:t>u=sin(A);</a:t>
            </a:r>
            <a:endParaRPr lang="en-US" altLang="en-GB">
              <a:solidFill>
                <a:schemeClr val="accent2"/>
              </a:solidFill>
            </a:endParaRPr>
          </a:p>
          <a:p>
            <a:r>
              <a:rPr lang="en-US" altLang="en-GB">
                <a:solidFill>
                  <a:schemeClr val="accent2"/>
                </a:solidFill>
              </a:rPr>
              <a:t>v=sin(B);</a:t>
            </a:r>
            <a:endParaRPr lang="en-US" altLang="en-GB">
              <a:solidFill>
                <a:schemeClr val="accent2"/>
              </a:solidFill>
            </a:endParaRPr>
          </a:p>
          <a:p>
            <a:r>
              <a:rPr lang="en-US" altLang="en-GB">
                <a:solidFill>
                  <a:schemeClr val="accent2"/>
                </a:solidFill>
              </a:rPr>
              <a:t>w=C;</a:t>
            </a:r>
            <a:endParaRPr lang="en-US" altLang="en-GB">
              <a:solidFill>
                <a:schemeClr val="accent2"/>
              </a:solidFill>
            </a:endParaRPr>
          </a:p>
          <a:p>
            <a:r>
              <a:rPr lang="en-US" altLang="en-GB">
                <a:solidFill>
                  <a:schemeClr val="accent2"/>
                </a:solidFill>
              </a:rPr>
              <a:t>quiver3(A,B,C,u,v,w,'r');</a:t>
            </a:r>
            <a:endParaRPr lang="en-US" altLang="en-GB">
              <a:solidFill>
                <a:schemeClr val="accent2"/>
              </a:solidFill>
            </a:endParaRPr>
          </a:p>
          <a:p>
            <a:r>
              <a:rPr lang="en-US" altLang="en-GB">
                <a:solidFill>
                  <a:schemeClr val="accent2"/>
                </a:solidFill>
              </a:rPr>
              <a:t>title('3D QUIVER PLOT');</a:t>
            </a:r>
            <a:endParaRPr lang="en-US" altLang="en-GB">
              <a:solidFill>
                <a:schemeClr val="accent2"/>
              </a:solidFill>
            </a:endParaRPr>
          </a:p>
          <a:p>
            <a:endParaRPr lang="en-US" altLang="en-GB">
              <a:solidFill>
                <a:schemeClr val="accent2"/>
              </a:solidFill>
            </a:endParaRPr>
          </a:p>
        </p:txBody>
      </p:sp>
      <p:pic>
        <p:nvPicPr>
          <p:cNvPr id="5" name="Image 0" descr="/home/oai/share/matlab_icon.png"/>
          <p:cNvPicPr>
            <a:picLocks noChangeAspect="1"/>
          </p:cNvPicPr>
          <p:nvPr/>
        </p:nvPicPr>
        <p:blipFill>
          <a:blip r:embed="rId1"/>
          <a:stretch>
            <a:fillRect/>
          </a:stretch>
        </p:blipFill>
        <p:spPr>
          <a:xfrm>
            <a:off x="7469505" y="215265"/>
            <a:ext cx="1266190" cy="122491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ext 0"/>
          <p:cNvSpPr/>
          <p:nvPr/>
        </p:nvSpPr>
        <p:spPr>
          <a:xfrm>
            <a:off x="274320" y="274320"/>
            <a:ext cx="8595360" cy="502920"/>
          </a:xfrm>
          <a:prstGeom prst="rect">
            <a:avLst/>
          </a:prstGeom>
          <a:noFill/>
        </p:spPr>
        <p:txBody>
          <a:bodyPr wrap="square" rtlCol="0" anchor="ctr"/>
          <a:lstStyle/>
          <a:p>
            <a:pPr marL="0" indent="0">
              <a:buNone/>
            </a:pPr>
            <a:r>
              <a:rPr lang="en-US" sz="2400" dirty="0">
                <a:solidFill>
                  <a:srgbClr val="030A18"/>
                </a:solidFill>
                <a:latin typeface="Arial" panose="020B0604020202020204" pitchFamily="34" charset="0"/>
                <a:ea typeface="Arial" panose="020B0604020202020204" pitchFamily="34" charset="-122"/>
                <a:cs typeface="Arial" panose="020B0604020202020204" pitchFamily="34" charset="-120"/>
              </a:rPr>
              <a:t>Introduction</a:t>
            </a:r>
            <a:endParaRPr lang="en-US" sz="2400" dirty="0"/>
          </a:p>
        </p:txBody>
      </p:sp>
      <p:sp>
        <p:nvSpPr>
          <p:cNvPr id="3" name="Text 1"/>
          <p:cNvSpPr/>
          <p:nvPr/>
        </p:nvSpPr>
        <p:spPr>
          <a:xfrm>
            <a:off x="457200" y="914400"/>
            <a:ext cx="5943600" cy="3200400"/>
          </a:xfrm>
          <a:prstGeom prst="rect">
            <a:avLst/>
          </a:prstGeom>
          <a:noFill/>
        </p:spPr>
        <p:txBody>
          <a:bodyPr wrap="square" lIns="1270" tIns="1270" rIns="1270" bIns="1270" rtlCol="0" anchor="ctr"/>
          <a:lstStyle/>
          <a:p>
            <a:pPr marL="0" indent="0">
              <a:buNone/>
            </a:pPr>
            <a:r>
              <a:rPr lang="en-US" sz="2000" b="1" dirty="0">
                <a:solidFill>
                  <a:srgbClr val="030A18"/>
                </a:solidFill>
              </a:rPr>
              <a:t>MATLAB is a high‑performance language for technical computing and is built around the concept of matrices.
</a:t>
            </a:r>
            <a:r>
              <a:rPr lang="en-US" sz="2000" dirty="0">
                <a:solidFill>
                  <a:srgbClr val="030A18"/>
                </a:solidFill>
              </a:rPr>
              <a:t>Developed in the late 1970s by Cleve Moler, it enables fast linear algebra, visualisation, and integration with other languages.
In this project, we retrieved an economic dataset from Kaggle and used MATLAB to process the data, organise it by year, convert tables into structures, and export results to Excel. We then created a variety of plots to visualise patterns and captured our group’s attributes in structured variables.</a:t>
            </a:r>
            <a:endParaRPr lang="en-US" sz="2000" dirty="0"/>
          </a:p>
        </p:txBody>
      </p:sp>
      <p:pic>
        <p:nvPicPr>
          <p:cNvPr id="4" name="Image 0" descr="/home/oai/share/matlab_icon.png"/>
          <p:cNvPicPr>
            <a:picLocks noChangeAspect="1"/>
          </p:cNvPicPr>
          <p:nvPr/>
        </p:nvPicPr>
        <p:blipFill>
          <a:blip r:embed="rId1"/>
          <a:stretch>
            <a:fillRect/>
          </a:stretch>
        </p:blipFill>
        <p:spPr>
          <a:xfrm>
            <a:off x="6583680" y="1371600"/>
            <a:ext cx="2103120" cy="2103120"/>
          </a:xfrm>
          <a:prstGeom prst="rect">
            <a:avLst/>
          </a:prstGeom>
        </p:spPr>
      </p:pic>
      <p:sp>
        <p:nvSpPr>
          <p:cNvPr id="5" name="Text 2"/>
          <p:cNvSpPr/>
          <p:nvPr/>
        </p:nvSpPr>
        <p:spPr>
          <a:xfrm>
            <a:off x="457200" y="4777740"/>
            <a:ext cx="8229600" cy="228600"/>
          </a:xfrm>
          <a:prstGeom prst="rect">
            <a:avLst/>
          </a:prstGeom>
          <a:noFill/>
        </p:spPr>
        <p:txBody>
          <a:bodyPr wrap="square" lIns="0" tIns="0" rIns="0" bIns="0" rtlCol="0" anchor="ctr"/>
          <a:lstStyle/>
          <a:p>
            <a:pPr marL="0" indent="0">
              <a:buNone/>
            </a:pPr>
            <a:r>
              <a:rPr lang="en-US" sz="600" u="sng" dirty="0">
                <a:solidFill>
                  <a:srgbClr val="97B1DF"/>
                </a:solidFill>
                <a:hlinkClick r:id="rId2"/>
              </a:rPr>
              <a:t>[2]</a:t>
            </a:r>
            <a:endParaRPr lang="en-US" sz="600"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figure11"/>
          <p:cNvPicPr>
            <a:picLocks noChangeAspect="1"/>
          </p:cNvPicPr>
          <p:nvPr/>
        </p:nvPicPr>
        <p:blipFill>
          <a:blip r:embed="rId1"/>
          <a:stretch>
            <a:fillRect/>
          </a:stretch>
        </p:blipFill>
        <p:spPr>
          <a:xfrm>
            <a:off x="1793875" y="488950"/>
            <a:ext cx="5556250" cy="4165600"/>
          </a:xfrm>
          <a:prstGeom prst="rect">
            <a:avLst/>
          </a:prstGeom>
        </p:spPr>
      </p:pic>
      <p:pic>
        <p:nvPicPr>
          <p:cNvPr id="5" name="Image 0" descr="/home/oai/share/matlab_icon.png"/>
          <p:cNvPicPr>
            <a:picLocks noChangeAspect="1"/>
          </p:cNvPicPr>
          <p:nvPr/>
        </p:nvPicPr>
        <p:blipFill>
          <a:blip r:embed="rId2"/>
          <a:stretch>
            <a:fillRect/>
          </a:stretch>
        </p:blipFill>
        <p:spPr>
          <a:xfrm>
            <a:off x="7469505" y="215265"/>
            <a:ext cx="1266190" cy="1224915"/>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ext 0"/>
          <p:cNvSpPr/>
          <p:nvPr/>
        </p:nvSpPr>
        <p:spPr>
          <a:xfrm>
            <a:off x="274320" y="274320"/>
            <a:ext cx="8595360" cy="502920"/>
          </a:xfrm>
          <a:prstGeom prst="rect">
            <a:avLst/>
          </a:prstGeom>
          <a:noFill/>
        </p:spPr>
        <p:txBody>
          <a:bodyPr wrap="square" rtlCol="0" anchor="ctr"/>
          <a:lstStyle/>
          <a:p>
            <a:pPr marL="0" indent="0">
              <a:buNone/>
            </a:pPr>
            <a:r>
              <a:rPr lang="en-US" sz="2400" dirty="0">
                <a:solidFill>
                  <a:srgbClr val="030A18"/>
                </a:solidFill>
                <a:latin typeface="Arial" panose="020B0604020202020204" pitchFamily="34" charset="0"/>
                <a:ea typeface="Arial" panose="020B0604020202020204" pitchFamily="34" charset="-122"/>
                <a:cs typeface="Arial" panose="020B0604020202020204" pitchFamily="34" charset="-120"/>
              </a:rPr>
              <a:t>Visual Insights</a:t>
            </a:r>
            <a:endParaRPr lang="en-US" sz="2400" dirty="0"/>
          </a:p>
        </p:txBody>
      </p:sp>
      <p:pic>
        <p:nvPicPr>
          <p:cNvPr id="3" name="Image 0" descr="preencoded.png"/>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365760" y="1143000"/>
            <a:ext cx="228600" cy="228600"/>
          </a:xfrm>
          <a:prstGeom prst="rect">
            <a:avLst/>
          </a:prstGeom>
        </p:spPr>
      </p:pic>
      <p:sp>
        <p:nvSpPr>
          <p:cNvPr id="4" name="Text 1"/>
          <p:cNvSpPr/>
          <p:nvPr/>
        </p:nvSpPr>
        <p:spPr>
          <a:xfrm>
            <a:off x="640080" y="1097280"/>
            <a:ext cx="4846320" cy="548640"/>
          </a:xfrm>
          <a:prstGeom prst="rect">
            <a:avLst/>
          </a:prstGeom>
          <a:noFill/>
        </p:spPr>
        <p:txBody>
          <a:bodyPr wrap="square" rtlCol="0" anchor="ctr"/>
          <a:lstStyle/>
          <a:p>
            <a:pPr marL="0" indent="0">
              <a:buNone/>
            </a:pPr>
            <a:r>
              <a:rPr lang="en-US" sz="1400" dirty="0">
                <a:solidFill>
                  <a:srgbClr val="030A18"/>
                </a:solidFill>
              </a:rPr>
              <a:t>2010 vs 2011: Unemployment patterns differ markedly between countries.</a:t>
            </a:r>
            <a:endParaRPr lang="en-US" sz="1400" dirty="0"/>
          </a:p>
        </p:txBody>
      </p:sp>
      <p:pic>
        <p:nvPicPr>
          <p:cNvPr id="5" name="Image 1" descr="preencoded.png"/>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365760" y="1691640"/>
            <a:ext cx="228600" cy="228600"/>
          </a:xfrm>
          <a:prstGeom prst="rect">
            <a:avLst/>
          </a:prstGeom>
        </p:spPr>
      </p:pic>
      <p:sp>
        <p:nvSpPr>
          <p:cNvPr id="6" name="Text 2"/>
          <p:cNvSpPr/>
          <p:nvPr/>
        </p:nvSpPr>
        <p:spPr>
          <a:xfrm>
            <a:off x="640080" y="1645920"/>
            <a:ext cx="4846320" cy="548640"/>
          </a:xfrm>
          <a:prstGeom prst="rect">
            <a:avLst/>
          </a:prstGeom>
          <a:noFill/>
        </p:spPr>
        <p:txBody>
          <a:bodyPr wrap="square" rtlCol="0" anchor="ctr"/>
          <a:lstStyle/>
          <a:p>
            <a:pPr marL="0" indent="0">
              <a:buNone/>
            </a:pPr>
            <a:r>
              <a:rPr lang="en-US" sz="1400" dirty="0">
                <a:solidFill>
                  <a:srgbClr val="030A18"/>
                </a:solidFill>
              </a:rPr>
              <a:t>Inflation vs GDP (2012): Higher inflation often coincided with larger GDP values.</a:t>
            </a:r>
            <a:endParaRPr lang="en-US" sz="1400" dirty="0"/>
          </a:p>
        </p:txBody>
      </p:sp>
      <p:pic>
        <p:nvPicPr>
          <p:cNvPr id="7" name="Image 2" descr="preencoded.png"/>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365760" y="2240280"/>
            <a:ext cx="228600" cy="228600"/>
          </a:xfrm>
          <a:prstGeom prst="rect">
            <a:avLst/>
          </a:prstGeom>
        </p:spPr>
      </p:pic>
      <p:sp>
        <p:nvSpPr>
          <p:cNvPr id="8" name="Text 3"/>
          <p:cNvSpPr/>
          <p:nvPr/>
        </p:nvSpPr>
        <p:spPr>
          <a:xfrm>
            <a:off x="640080" y="2194560"/>
            <a:ext cx="4846320" cy="548640"/>
          </a:xfrm>
          <a:prstGeom prst="rect">
            <a:avLst/>
          </a:prstGeom>
          <a:noFill/>
        </p:spPr>
        <p:txBody>
          <a:bodyPr wrap="square" rtlCol="0" anchor="ctr"/>
          <a:lstStyle/>
          <a:p>
            <a:pPr marL="0" indent="0">
              <a:buNone/>
            </a:pPr>
            <a:r>
              <a:rPr lang="en-US" sz="1400" dirty="0">
                <a:solidFill>
                  <a:srgbClr val="030A18"/>
                </a:solidFill>
              </a:rPr>
              <a:t>Government spending and revenue showed skewed distributions across years.</a:t>
            </a:r>
            <a:endParaRPr lang="en-US" sz="1400" dirty="0"/>
          </a:p>
        </p:txBody>
      </p:sp>
      <p:pic>
        <p:nvPicPr>
          <p:cNvPr id="9" name="Image 3" descr="preencoded.png"/>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365760" y="2788920"/>
            <a:ext cx="228600" cy="228600"/>
          </a:xfrm>
          <a:prstGeom prst="rect">
            <a:avLst/>
          </a:prstGeom>
        </p:spPr>
      </p:pic>
      <p:sp>
        <p:nvSpPr>
          <p:cNvPr id="10" name="Text 4"/>
          <p:cNvSpPr/>
          <p:nvPr/>
        </p:nvSpPr>
        <p:spPr>
          <a:xfrm>
            <a:off x="640080" y="2743200"/>
            <a:ext cx="4846320" cy="548640"/>
          </a:xfrm>
          <a:prstGeom prst="rect">
            <a:avLst/>
          </a:prstGeom>
          <a:noFill/>
        </p:spPr>
        <p:txBody>
          <a:bodyPr wrap="square" rtlCol="0" anchor="ctr"/>
          <a:lstStyle/>
          <a:p>
            <a:pPr marL="0" indent="0">
              <a:buNone/>
            </a:pPr>
            <a:r>
              <a:rPr lang="en-US" sz="1400" dirty="0">
                <a:solidFill>
                  <a:srgbClr val="030A18"/>
                </a:solidFill>
              </a:rPr>
              <a:t>Advanced 3D plots revealed nonlinear relationships between unemployment, government expenditure and other metrics</a:t>
            </a:r>
            <a:r>
              <a:rPr lang="en-US" sz="1200" dirty="0">
                <a:solidFill>
                  <a:srgbClr val="030A18"/>
                </a:solidFill>
              </a:rPr>
              <a:t>.</a:t>
            </a:r>
            <a:endParaRPr lang="en-US" sz="1200" dirty="0"/>
          </a:p>
        </p:txBody>
      </p:sp>
      <p:pic>
        <p:nvPicPr>
          <p:cNvPr id="11" name="Image 4" descr="/home/oai/share/c357ca9a-807a-42f3-8c17-8533ed91b5c1.png"/>
          <p:cNvPicPr>
            <a:picLocks noChangeAspect="1"/>
          </p:cNvPicPr>
          <p:nvPr/>
        </p:nvPicPr>
        <p:blipFill>
          <a:blip r:embed="rId3"/>
          <a:srcRect/>
          <a:stretch>
            <a:fillRect/>
          </a:stretch>
        </p:blipFill>
        <p:spPr>
          <a:xfrm>
            <a:off x="5760720" y="1188720"/>
            <a:ext cx="3200400" cy="3200400"/>
          </a:xfrm>
          <a:prstGeom prst="rect">
            <a:avLst/>
          </a:prstGeom>
        </p:spPr>
      </p:pic>
      <p:sp>
        <p:nvSpPr>
          <p:cNvPr id="12" name="Text 5"/>
          <p:cNvSpPr/>
          <p:nvPr/>
        </p:nvSpPr>
        <p:spPr>
          <a:xfrm>
            <a:off x="457200" y="4777740"/>
            <a:ext cx="8229600" cy="228600"/>
          </a:xfrm>
          <a:prstGeom prst="rect">
            <a:avLst/>
          </a:prstGeom>
          <a:noFill/>
        </p:spPr>
        <p:txBody>
          <a:bodyPr wrap="square" lIns="0" tIns="0" rIns="0" bIns="0" rtlCol="0" anchor="ctr"/>
          <a:lstStyle/>
          <a:p>
            <a:pPr marL="0" indent="0">
              <a:buNone/>
            </a:pPr>
            <a:r>
              <a:rPr lang="en-US" sz="600" u="sng" dirty="0">
                <a:solidFill>
                  <a:srgbClr val="97B1DF"/>
                </a:solidFill>
                <a:hlinkClick r:id="rId4"/>
              </a:rPr>
              <a:t>[7]</a:t>
            </a:r>
            <a:endParaRPr lang="en-US" sz="600"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ext 0"/>
          <p:cNvSpPr/>
          <p:nvPr/>
        </p:nvSpPr>
        <p:spPr>
          <a:xfrm>
            <a:off x="274320" y="274320"/>
            <a:ext cx="8595360" cy="502920"/>
          </a:xfrm>
          <a:prstGeom prst="rect">
            <a:avLst/>
          </a:prstGeom>
          <a:noFill/>
        </p:spPr>
        <p:txBody>
          <a:bodyPr wrap="square" rtlCol="0" anchor="ctr"/>
          <a:lstStyle/>
          <a:p>
            <a:pPr marL="0" indent="0">
              <a:buNone/>
            </a:pPr>
            <a:r>
              <a:rPr lang="en-US" sz="2400" dirty="0">
                <a:solidFill>
                  <a:srgbClr val="030A18"/>
                </a:solidFill>
                <a:latin typeface="Arial" panose="020B0604020202020204" pitchFamily="34" charset="0"/>
                <a:ea typeface="Arial" panose="020B0604020202020204" pitchFamily="34" charset="-122"/>
                <a:cs typeface="Arial" panose="020B0604020202020204" pitchFamily="34" charset="-120"/>
              </a:rPr>
              <a:t>Conclusion</a:t>
            </a:r>
            <a:endParaRPr lang="en-US" sz="2400" dirty="0"/>
          </a:p>
        </p:txBody>
      </p:sp>
      <p:sp>
        <p:nvSpPr>
          <p:cNvPr id="3" name="Text 1"/>
          <p:cNvSpPr/>
          <p:nvPr/>
        </p:nvSpPr>
        <p:spPr>
          <a:xfrm>
            <a:off x="457200" y="1005840"/>
            <a:ext cx="8229600" cy="3474720"/>
          </a:xfrm>
          <a:prstGeom prst="rect">
            <a:avLst/>
          </a:prstGeom>
          <a:noFill/>
        </p:spPr>
        <p:txBody>
          <a:bodyPr wrap="square" rtlCol="0" anchor="ctr"/>
          <a:lstStyle/>
          <a:p>
            <a:pPr marL="0" indent="0">
              <a:buNone/>
            </a:pPr>
            <a:r>
              <a:rPr lang="en-US" b="1" dirty="0">
                <a:solidFill>
                  <a:srgbClr val="030A18"/>
                </a:solidFill>
              </a:rPr>
              <a:t>Our group successfully used MATLAB to perform end‑to‑end data processing:
</a:t>
            </a:r>
            <a:r>
              <a:rPr lang="en-US" dirty="0">
                <a:solidFill>
                  <a:srgbClr val="030A18"/>
                </a:solidFill>
              </a:rPr>
              <a:t>• Retrieved a real‑world dataset from Kaggle and loaded it into MATLAB.
• Organised data by year and transformed tables into structured arrays.
• Exported organised data into a multi‑sheet Excel workbook.
• Visualised complex patterns via numerous 2D and 3D plots.
• Captured and explored our own attributes through structured coding and charts.</a:t>
            </a:r>
            <a:endParaRPr lang="en-US" dirty="0"/>
          </a:p>
          <a:p>
            <a:pPr marL="0" indent="0">
              <a:buNone/>
            </a:pPr>
            <a:r>
              <a:rPr lang="en-US" i="1" dirty="0">
                <a:solidFill>
                  <a:srgbClr val="030A18"/>
                </a:solidFill>
              </a:rPr>
              <a:t>Teamwork, division of tasks and creative exploration were key to completing these assignments.</a:t>
            </a:r>
            <a:endParaRPr lang="en-US" dirty="0"/>
          </a:p>
        </p:txBody>
      </p:sp>
      <p:pic>
        <p:nvPicPr>
          <p:cNvPr id="4" name="Image 0" descr="preencoded.png"/>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365760" y="4206240"/>
            <a:ext cx="548640" cy="548640"/>
          </a:xfrm>
          <a:prstGeom prst="rect">
            <a:avLst/>
          </a:prstGeom>
        </p:spPr>
      </p:pic>
      <p:sp>
        <p:nvSpPr>
          <p:cNvPr id="5" name="Text 2"/>
          <p:cNvSpPr/>
          <p:nvPr/>
        </p:nvSpPr>
        <p:spPr>
          <a:xfrm>
            <a:off x="1005840" y="4206240"/>
            <a:ext cx="8138160" cy="548640"/>
          </a:xfrm>
          <a:prstGeom prst="rect">
            <a:avLst/>
          </a:prstGeom>
          <a:noFill/>
        </p:spPr>
        <p:txBody>
          <a:bodyPr wrap="square" rtlCol="0" anchor="ctr"/>
          <a:lstStyle/>
          <a:p>
            <a:pPr marL="0" indent="0">
              <a:buNone/>
            </a:pPr>
            <a:r>
              <a:rPr lang="en-US" sz="2100" b="1" dirty="0">
                <a:solidFill>
                  <a:srgbClr val="030A18"/>
                </a:solidFill>
              </a:rPr>
              <a:t>Thank you!</a:t>
            </a:r>
            <a:endParaRPr lang="en-US" sz="2100" dirty="0"/>
          </a:p>
        </p:txBody>
      </p:sp>
      <p:sp>
        <p:nvSpPr>
          <p:cNvPr id="6" name="Text 3"/>
          <p:cNvSpPr/>
          <p:nvPr/>
        </p:nvSpPr>
        <p:spPr>
          <a:xfrm>
            <a:off x="457200" y="4777740"/>
            <a:ext cx="8229600" cy="228600"/>
          </a:xfrm>
          <a:prstGeom prst="rect">
            <a:avLst/>
          </a:prstGeom>
          <a:noFill/>
        </p:spPr>
        <p:txBody>
          <a:bodyPr wrap="square" lIns="0" tIns="0" rIns="0" bIns="0" rtlCol="0" anchor="ctr"/>
          <a:lstStyle/>
          <a:p>
            <a:pPr marL="0" indent="0">
              <a:buNone/>
            </a:pPr>
            <a:r>
              <a:rPr lang="en-US" sz="600" u="sng" dirty="0">
                <a:solidFill>
                  <a:srgbClr val="97B1DF"/>
                </a:solidFill>
                <a:hlinkClick r:id="rId3"/>
              </a:rPr>
              <a:t>[11]</a:t>
            </a:r>
            <a:r>
              <a:rPr lang="en-US" sz="600" dirty="0">
                <a:solidFill>
                  <a:srgbClr val="000000"/>
                </a:solidFill>
              </a:rPr>
              <a:t>  </a:t>
            </a:r>
            <a:r>
              <a:rPr lang="en-US" sz="600" u="sng" dirty="0">
                <a:solidFill>
                  <a:srgbClr val="97B1DF"/>
                </a:solidFill>
                <a:hlinkClick r:id="rId4"/>
              </a:rPr>
              <a:t>[12]</a:t>
            </a:r>
            <a:endParaRPr lang="en-US" sz="600" dirty="0"/>
          </a:p>
        </p:txBody>
      </p:sp>
      <p:pic>
        <p:nvPicPr>
          <p:cNvPr id="7" name="Image 0" descr="/home/oai/share/matlab_icon.png"/>
          <p:cNvPicPr>
            <a:picLocks noChangeAspect="1"/>
          </p:cNvPicPr>
          <p:nvPr/>
        </p:nvPicPr>
        <p:blipFill>
          <a:blip r:embed="rId5"/>
          <a:stretch>
            <a:fillRect/>
          </a:stretch>
        </p:blipFill>
        <p:spPr>
          <a:xfrm>
            <a:off x="7469505" y="215265"/>
            <a:ext cx="1266190" cy="1224915"/>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ext 0"/>
          <p:cNvSpPr/>
          <p:nvPr/>
        </p:nvSpPr>
        <p:spPr>
          <a:xfrm>
            <a:off x="274320" y="274320"/>
            <a:ext cx="8595360" cy="502920"/>
          </a:xfrm>
          <a:prstGeom prst="rect">
            <a:avLst/>
          </a:prstGeom>
          <a:noFill/>
        </p:spPr>
        <p:txBody>
          <a:bodyPr wrap="square" rtlCol="0" anchor="ctr"/>
          <a:lstStyle/>
          <a:p>
            <a:pPr marL="0" indent="0">
              <a:buNone/>
            </a:pPr>
            <a:r>
              <a:rPr lang="en-US" sz="2400" dirty="0">
                <a:solidFill>
                  <a:srgbClr val="030A18"/>
                </a:solidFill>
                <a:latin typeface="Arial" panose="020B0604020202020204" pitchFamily="34" charset="0"/>
                <a:ea typeface="Arial" panose="020B0604020202020204" pitchFamily="34" charset="-122"/>
                <a:cs typeface="Arial" panose="020B0604020202020204" pitchFamily="34" charset="-120"/>
              </a:rPr>
              <a:t>Member Attributes Structure</a:t>
            </a:r>
            <a:endParaRPr lang="en-US" sz="2400" dirty="0"/>
          </a:p>
        </p:txBody>
      </p:sp>
      <p:sp>
        <p:nvSpPr>
          <p:cNvPr id="3" name="Text 1"/>
          <p:cNvSpPr/>
          <p:nvPr/>
        </p:nvSpPr>
        <p:spPr>
          <a:xfrm>
            <a:off x="365760" y="914400"/>
            <a:ext cx="5120640" cy="731520"/>
          </a:xfrm>
          <a:prstGeom prst="rect">
            <a:avLst/>
          </a:prstGeom>
          <a:noFill/>
        </p:spPr>
        <p:txBody>
          <a:bodyPr wrap="square" rtlCol="0" anchor="ctr"/>
          <a:lstStyle/>
          <a:p>
            <a:pPr marL="0" indent="0">
              <a:buNone/>
            </a:pPr>
            <a:r>
              <a:rPr lang="en-US" sz="1200" dirty="0">
                <a:solidFill>
                  <a:srgbClr val="030A18"/>
                </a:solidFill>
              </a:rPr>
              <a:t>We captured each member’s name, age, tribe, interests, village, religion, course, district and photo in a single structured variable using MATLAB.</a:t>
            </a:r>
            <a:endParaRPr lang="en-US" sz="1200" dirty="0"/>
          </a:p>
        </p:txBody>
      </p:sp>
      <p:pic>
        <p:nvPicPr>
          <p:cNvPr id="5" name="Image 0" descr="preencoded.png"/>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6400800" y="914400"/>
            <a:ext cx="914400" cy="914400"/>
          </a:xfrm>
          <a:prstGeom prst="rect">
            <a:avLst/>
          </a:prstGeom>
        </p:spPr>
      </p:pic>
      <p:sp>
        <p:nvSpPr>
          <p:cNvPr id="6" name="Text 2"/>
          <p:cNvSpPr/>
          <p:nvPr/>
        </p:nvSpPr>
        <p:spPr>
          <a:xfrm>
            <a:off x="6400800" y="2011680"/>
            <a:ext cx="2103120" cy="1828800"/>
          </a:xfrm>
          <a:prstGeom prst="rect">
            <a:avLst/>
          </a:prstGeom>
          <a:noFill/>
        </p:spPr>
        <p:txBody>
          <a:bodyPr wrap="square" rtlCol="0" anchor="ctr"/>
          <a:lstStyle/>
          <a:p>
            <a:pPr marL="0" indent="0">
              <a:buNone/>
            </a:pPr>
            <a:r>
              <a:rPr lang="en-US" sz="800" dirty="0">
                <a:solidFill>
                  <a:srgbClr val="030A18"/>
                </a:solidFill>
              </a:rPr>
              <a:t>Structured variable:</a:t>
            </a:r>
            <a:endParaRPr lang="en-US" sz="800" dirty="0"/>
          </a:p>
          <a:p>
            <a:pPr marL="0" indent="0">
              <a:buNone/>
            </a:pPr>
            <a:r>
              <a:rPr lang="en-US" sz="800" dirty="0">
                <a:solidFill>
                  <a:srgbClr val="030A18"/>
                </a:solidFill>
              </a:rPr>
              <a:t>Members(name, age, tribe, ...)</a:t>
            </a:r>
            <a:endParaRPr lang="en-US" sz="800" dirty="0"/>
          </a:p>
        </p:txBody>
      </p:sp>
      <p:sp>
        <p:nvSpPr>
          <p:cNvPr id="7" name="Text 3"/>
          <p:cNvSpPr/>
          <p:nvPr/>
        </p:nvSpPr>
        <p:spPr>
          <a:xfrm>
            <a:off x="457200" y="4777740"/>
            <a:ext cx="8229600" cy="228600"/>
          </a:xfrm>
          <a:prstGeom prst="rect">
            <a:avLst/>
          </a:prstGeom>
          <a:noFill/>
        </p:spPr>
        <p:txBody>
          <a:bodyPr wrap="square" lIns="0" tIns="0" rIns="0" bIns="0" rtlCol="0" anchor="ctr"/>
          <a:lstStyle/>
          <a:p>
            <a:pPr marL="0" indent="0">
              <a:buNone/>
            </a:pPr>
            <a:r>
              <a:rPr lang="en-US" sz="600" u="sng" dirty="0">
                <a:solidFill>
                  <a:srgbClr val="97B1DF"/>
                </a:solidFill>
                <a:hlinkClick r:id="rId3"/>
              </a:rPr>
              <a:t>[8]</a:t>
            </a:r>
            <a:r>
              <a:rPr lang="en-US" sz="600" dirty="0">
                <a:solidFill>
                  <a:srgbClr val="000000"/>
                </a:solidFill>
              </a:rPr>
              <a:t>  </a:t>
            </a:r>
            <a:r>
              <a:rPr lang="en-US" sz="600" u="sng" dirty="0">
                <a:solidFill>
                  <a:srgbClr val="97B1DF"/>
                </a:solidFill>
                <a:hlinkClick r:id="rId4"/>
              </a:rPr>
              <a:t>[9]</a:t>
            </a:r>
            <a:endParaRPr lang="en-US" sz="600" dirty="0"/>
          </a:p>
        </p:txBody>
      </p:sp>
      <p:sp>
        <p:nvSpPr>
          <p:cNvPr id="4" name="Text Box 3"/>
          <p:cNvSpPr txBox="1"/>
          <p:nvPr/>
        </p:nvSpPr>
        <p:spPr>
          <a:xfrm>
            <a:off x="274320" y="1564640"/>
            <a:ext cx="5283200" cy="1476375"/>
          </a:xfrm>
          <a:prstGeom prst="rect">
            <a:avLst/>
          </a:prstGeom>
          <a:noFill/>
        </p:spPr>
        <p:txBody>
          <a:bodyPr wrap="square" rtlCol="0">
            <a:spAutoFit/>
          </a:bodyPr>
          <a:p>
            <a:r>
              <a:rPr lang="en-US" altLang="en-GB">
                <a:solidFill>
                  <a:schemeClr val="accent2"/>
                </a:solidFill>
              </a:rPr>
              <a:t>% defining struct</a:t>
            </a:r>
            <a:endParaRPr lang="en-US" altLang="en-GB">
              <a:solidFill>
                <a:schemeClr val="accent2"/>
              </a:solidFill>
            </a:endParaRPr>
          </a:p>
          <a:p>
            <a:r>
              <a:rPr lang="en-US" altLang="en-GB">
                <a:solidFill>
                  <a:schemeClr val="accent2"/>
                </a:solidFill>
              </a:rPr>
              <a:t>Members=struct('name',{},'age',{},'tribe',{},'interests',{},'village',{},'religion',{},'course',{},'district',{},'facialrepresentation',{});</a:t>
            </a:r>
            <a:endParaRPr lang="en-US" altLang="en-GB">
              <a:solidFill>
                <a:schemeClr val="accent2"/>
              </a:solidFill>
            </a:endParaRPr>
          </a:p>
          <a:p>
            <a:endParaRPr lang="en-US" altLang="en-GB">
              <a:solidFill>
                <a:schemeClr val="accent2"/>
              </a:solidFill>
            </a:endParaRPr>
          </a:p>
        </p:txBody>
      </p:sp>
      <p:pic>
        <p:nvPicPr>
          <p:cNvPr id="9" name="Picture 1"/>
          <p:cNvPicPr/>
          <p:nvPr/>
        </p:nvPicPr>
        <p:blipFill>
          <a:blip r:embed="rId5"/>
          <a:stretch>
            <a:fillRect/>
          </a:stretch>
        </p:blipFill>
        <p:spPr>
          <a:xfrm>
            <a:off x="457200" y="2716530"/>
            <a:ext cx="5029200" cy="1978660"/>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ext 0"/>
          <p:cNvSpPr/>
          <p:nvPr/>
        </p:nvSpPr>
        <p:spPr>
          <a:xfrm>
            <a:off x="274320" y="274320"/>
            <a:ext cx="8595360" cy="502920"/>
          </a:xfrm>
          <a:prstGeom prst="rect">
            <a:avLst/>
          </a:prstGeom>
          <a:noFill/>
        </p:spPr>
        <p:txBody>
          <a:bodyPr wrap="square" rtlCol="0" anchor="ctr"/>
          <a:lstStyle/>
          <a:p>
            <a:pPr marL="0" indent="0">
              <a:buNone/>
            </a:pPr>
            <a:r>
              <a:rPr lang="en-US" sz="2400" dirty="0">
                <a:solidFill>
                  <a:srgbClr val="030A18"/>
                </a:solidFill>
                <a:latin typeface="Arial" panose="020B0604020202020204" pitchFamily="34" charset="0"/>
                <a:ea typeface="Arial" panose="020B0604020202020204" pitchFamily="34" charset="-122"/>
                <a:cs typeface="Arial" panose="020B0604020202020204" pitchFamily="34" charset="-120"/>
              </a:rPr>
              <a:t>Member Attribute Visualisations</a:t>
            </a:r>
            <a:endParaRPr lang="en-US" sz="2400" dirty="0"/>
          </a:p>
        </p:txBody>
      </p:sp>
      <p:sp>
        <p:nvSpPr>
          <p:cNvPr id="4" name="Text 1"/>
          <p:cNvSpPr/>
          <p:nvPr/>
        </p:nvSpPr>
        <p:spPr>
          <a:xfrm>
            <a:off x="443230" y="1200150"/>
            <a:ext cx="6508115" cy="3294380"/>
          </a:xfrm>
          <a:prstGeom prst="rect">
            <a:avLst/>
          </a:prstGeom>
          <a:noFill/>
        </p:spPr>
        <p:txBody>
          <a:bodyPr wrap="square" rtlCol="0" anchor="ctr"/>
          <a:lstStyle/>
          <a:p>
            <a:pPr marL="0" indent="0">
              <a:buNone/>
            </a:pPr>
            <a:r>
              <a:rPr lang="en-US" b="1" dirty="0">
                <a:solidFill>
                  <a:srgbClr val="030A18"/>
                </a:solidFill>
              </a:rPr>
              <a:t>We generated numerous plots of member attributes:
</a:t>
            </a:r>
            <a:r>
              <a:rPr lang="en-US" dirty="0">
                <a:solidFill>
                  <a:srgbClr val="030A18"/>
                </a:solidFill>
              </a:rPr>
              <a:t>• Bar and stair plots to show age relations.
• Scatter, line, stem and step plots to explore trigonometric functions of age.
• 3D surfaces and scatter plots to visualise sin and cos transformations in three dimensions.
• Pie, box, area and Pareto charts to summarise distribution and spread.</a:t>
            </a:r>
            <a:endParaRPr lang="en-US" dirty="0"/>
          </a:p>
        </p:txBody>
      </p:sp>
      <p:sp>
        <p:nvSpPr>
          <p:cNvPr id="5" name="Text 2"/>
          <p:cNvSpPr/>
          <p:nvPr/>
        </p:nvSpPr>
        <p:spPr>
          <a:xfrm>
            <a:off x="457200" y="4777740"/>
            <a:ext cx="8229600" cy="228600"/>
          </a:xfrm>
          <a:prstGeom prst="rect">
            <a:avLst/>
          </a:prstGeom>
          <a:noFill/>
        </p:spPr>
        <p:txBody>
          <a:bodyPr wrap="square" lIns="0" tIns="0" rIns="0" bIns="0" rtlCol="0" anchor="ctr"/>
          <a:lstStyle/>
          <a:p>
            <a:pPr marL="0" indent="0">
              <a:buNone/>
            </a:pPr>
            <a:r>
              <a:rPr lang="en-US" sz="600" u="sng" dirty="0">
                <a:solidFill>
                  <a:srgbClr val="97B1DF"/>
                </a:solidFill>
                <a:hlinkClick r:id="rId1"/>
              </a:rPr>
              <a:t>[10]</a:t>
            </a:r>
            <a:endParaRPr lang="en-US" sz="600"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ext 0"/>
          <p:cNvSpPr/>
          <p:nvPr/>
        </p:nvSpPr>
        <p:spPr>
          <a:xfrm>
            <a:off x="274320" y="274320"/>
            <a:ext cx="8595360" cy="502920"/>
          </a:xfrm>
          <a:prstGeom prst="rect">
            <a:avLst/>
          </a:prstGeom>
          <a:noFill/>
        </p:spPr>
        <p:txBody>
          <a:bodyPr wrap="square" rtlCol="0" anchor="ctr"/>
          <a:lstStyle/>
          <a:p>
            <a:pPr marL="0" indent="0">
              <a:buNone/>
            </a:pPr>
            <a:r>
              <a:rPr lang="en-US" sz="2400" dirty="0">
                <a:solidFill>
                  <a:srgbClr val="030A18"/>
                </a:solidFill>
                <a:latin typeface="Arial" panose="020B0604020202020204" pitchFamily="34" charset="0"/>
                <a:ea typeface="Arial" panose="020B0604020202020204" pitchFamily="34" charset="-122"/>
                <a:cs typeface="Arial" panose="020B0604020202020204" pitchFamily="34" charset="-120"/>
              </a:rPr>
              <a:t>Member Attributes Code (1/4)</a:t>
            </a:r>
            <a:endParaRPr lang="en-US" sz="2400" dirty="0"/>
          </a:p>
        </p:txBody>
      </p:sp>
      <p:sp>
        <p:nvSpPr>
          <p:cNvPr id="3" name="Text 1"/>
          <p:cNvSpPr/>
          <p:nvPr/>
        </p:nvSpPr>
        <p:spPr>
          <a:xfrm>
            <a:off x="200025" y="697865"/>
            <a:ext cx="8229600" cy="548640"/>
          </a:xfrm>
          <a:prstGeom prst="rect">
            <a:avLst/>
          </a:prstGeom>
          <a:noFill/>
        </p:spPr>
        <p:txBody>
          <a:bodyPr wrap="square" rtlCol="0" anchor="ctr"/>
          <a:lstStyle/>
          <a:p>
            <a:pPr marL="0" indent="0">
              <a:buNone/>
            </a:pPr>
            <a:r>
              <a:rPr lang="en-US" sz="1200" dirty="0">
                <a:solidFill>
                  <a:srgbClr val="030A18"/>
                </a:solidFill>
              </a:rPr>
              <a:t>Define the struct and add details for members 1–2.</a:t>
            </a:r>
            <a:endParaRPr lang="en-US" sz="1200" dirty="0"/>
          </a:p>
        </p:txBody>
      </p:sp>
      <p:sp>
        <p:nvSpPr>
          <p:cNvPr id="4" name="Text 2"/>
          <p:cNvSpPr/>
          <p:nvPr/>
        </p:nvSpPr>
        <p:spPr>
          <a:xfrm>
            <a:off x="517525" y="889000"/>
            <a:ext cx="7226300" cy="1682750"/>
          </a:xfrm>
          <a:prstGeom prst="rect">
            <a:avLst/>
          </a:prstGeom>
          <a:solidFill>
            <a:srgbClr val="F5F5F5"/>
          </a:solidFill>
        </p:spPr>
        <p:txBody>
          <a:bodyPr wrap="square" lIns="1270" tIns="1270" rIns="1270" bIns="1270" rtlCol="0" anchor="t"/>
          <a:lstStyle/>
          <a:p>
            <a:pPr marL="0" indent="0">
              <a:buNone/>
            </a:pPr>
            <a:r>
              <a:rPr lang="en-US" sz="1000" dirty="0">
                <a:solidFill>
                  <a:schemeClr val="accent2"/>
                </a:solidFill>
                <a:latin typeface="Courier New" panose="02070309020205020404" pitchFamily="34" charset="0"/>
                <a:ea typeface="Courier New" panose="02070309020205020404" pitchFamily="34" charset="-122"/>
                <a:cs typeface="Courier New" panose="02070309020205020404" pitchFamily="34" charset="-120"/>
              </a:rPr>
              <a:t>% defining struct</a:t>
            </a:r>
            <a:endParaRPr lang="en-US" sz="1000" dirty="0">
              <a:solidFill>
                <a:schemeClr val="accent2"/>
              </a:solidFill>
            </a:endParaRPr>
          </a:p>
          <a:p>
            <a:pPr marL="0" indent="0">
              <a:buNone/>
            </a:pPr>
            <a:r>
              <a:rPr lang="en-US" sz="1000" dirty="0">
                <a:solidFill>
                  <a:schemeClr val="accent2"/>
                </a:solidFill>
                <a:latin typeface="Courier New" panose="02070309020205020404" pitchFamily="34" charset="0"/>
                <a:ea typeface="Courier New" panose="02070309020205020404" pitchFamily="34" charset="-122"/>
                <a:cs typeface="Courier New" panose="02070309020205020404" pitchFamily="34" charset="-120"/>
              </a:rPr>
              <a:t>Members=struct('name',{},'age',{},'tribe',{},'interests',{},'village',{},'religion',{},'course',{},'district',{},'facialrepresentation',{});</a:t>
            </a:r>
            <a:endParaRPr lang="en-US" sz="1000" dirty="0">
              <a:solidFill>
                <a:schemeClr val="accent2"/>
              </a:solidFill>
            </a:endParaRPr>
          </a:p>
          <a:p>
            <a:pPr marL="0" indent="0">
              <a:buNone/>
            </a:pPr>
            <a:r>
              <a:rPr lang="en-US" sz="1000" dirty="0">
                <a:solidFill>
                  <a:schemeClr val="accent2"/>
                </a:solidFill>
                <a:latin typeface="Courier New" panose="02070309020205020404" pitchFamily="34" charset="0"/>
                <a:ea typeface="Courier New" panose="02070309020205020404" pitchFamily="34" charset="-122"/>
                <a:cs typeface="Courier New" panose="02070309020205020404" pitchFamily="34" charset="-120"/>
              </a:rPr>
              <a:t>%Member 1</a:t>
            </a:r>
            <a:endParaRPr lang="en-US" sz="1000" dirty="0">
              <a:solidFill>
                <a:schemeClr val="accent2"/>
              </a:solidFill>
            </a:endParaRPr>
          </a:p>
          <a:p>
            <a:pPr marL="0" indent="0">
              <a:buNone/>
            </a:pPr>
            <a:r>
              <a:rPr lang="en-US" sz="1000" dirty="0">
                <a:solidFill>
                  <a:schemeClr val="accent2"/>
                </a:solidFill>
                <a:latin typeface="Courier New" panose="02070309020205020404" pitchFamily="34" charset="0"/>
                <a:ea typeface="Courier New" panose="02070309020205020404" pitchFamily="34" charset="-122"/>
                <a:cs typeface="Courier New" panose="02070309020205020404" pitchFamily="34" charset="-120"/>
              </a:rPr>
              <a:t>Member(1).name='SSEBAKIJJE HOSEA';</a:t>
            </a:r>
            <a:endParaRPr lang="en-US" sz="1000" dirty="0">
              <a:solidFill>
                <a:schemeClr val="accent2"/>
              </a:solidFill>
            </a:endParaRPr>
          </a:p>
          <a:p>
            <a:pPr marL="0" indent="0">
              <a:buNone/>
            </a:pPr>
            <a:r>
              <a:rPr lang="en-US" sz="1000" dirty="0">
                <a:solidFill>
                  <a:schemeClr val="accent2"/>
                </a:solidFill>
                <a:latin typeface="Courier New" panose="02070309020205020404" pitchFamily="34" charset="0"/>
                <a:ea typeface="Courier New" panose="02070309020205020404" pitchFamily="34" charset="-122"/>
                <a:cs typeface="Courier New" panose="02070309020205020404" pitchFamily="34" charset="-120"/>
              </a:rPr>
              <a:t>Member(1).age=21;</a:t>
            </a:r>
            <a:endParaRPr lang="en-US" sz="1000" dirty="0">
              <a:solidFill>
                <a:schemeClr val="accent2"/>
              </a:solidFill>
            </a:endParaRPr>
          </a:p>
          <a:p>
            <a:pPr marL="0" indent="0">
              <a:buNone/>
            </a:pPr>
            <a:r>
              <a:rPr lang="en-US" sz="1000" dirty="0">
                <a:solidFill>
                  <a:schemeClr val="accent2"/>
                </a:solidFill>
                <a:latin typeface="Courier New" panose="02070309020205020404" pitchFamily="34" charset="0"/>
                <a:ea typeface="Courier New" panose="02070309020205020404" pitchFamily="34" charset="-122"/>
                <a:cs typeface="Courier New" panose="02070309020205020404" pitchFamily="34" charset="-120"/>
              </a:rPr>
              <a:t>Member(1).tribe='MUGANDA';</a:t>
            </a:r>
            <a:endParaRPr lang="en-US" sz="1000" dirty="0">
              <a:solidFill>
                <a:schemeClr val="accent2"/>
              </a:solidFill>
            </a:endParaRPr>
          </a:p>
          <a:p>
            <a:pPr marL="0" indent="0">
              <a:buNone/>
            </a:pPr>
            <a:r>
              <a:rPr lang="en-US" sz="1000" dirty="0">
                <a:solidFill>
                  <a:schemeClr val="accent2"/>
                </a:solidFill>
                <a:latin typeface="Courier New" panose="02070309020205020404" pitchFamily="34" charset="0"/>
                <a:ea typeface="Courier New" panose="02070309020205020404" pitchFamily="34" charset="-122"/>
                <a:cs typeface="Courier New" panose="02070309020205020404" pitchFamily="34" charset="-120"/>
              </a:rPr>
              <a:t>Member(1).interests='SINGING';</a:t>
            </a:r>
            <a:endParaRPr lang="en-US" sz="1000" dirty="0">
              <a:solidFill>
                <a:schemeClr val="accent2"/>
              </a:solidFill>
            </a:endParaRPr>
          </a:p>
          <a:p>
            <a:pPr marL="0" indent="0">
              <a:buNone/>
            </a:pPr>
            <a:r>
              <a:rPr lang="en-US" sz="1000" dirty="0">
                <a:solidFill>
                  <a:schemeClr val="accent2"/>
                </a:solidFill>
                <a:latin typeface="Courier New" panose="02070309020205020404" pitchFamily="34" charset="0"/>
                <a:ea typeface="Courier New" panose="02070309020205020404" pitchFamily="34" charset="-122"/>
                <a:cs typeface="Courier New" panose="02070309020205020404" pitchFamily="34" charset="-120"/>
              </a:rPr>
              <a:t>Member(1).village='NAKISUNGA';</a:t>
            </a:r>
            <a:endParaRPr lang="en-US" sz="1000" dirty="0">
              <a:solidFill>
                <a:schemeClr val="accent2"/>
              </a:solidFill>
            </a:endParaRPr>
          </a:p>
          <a:p>
            <a:pPr marL="0" indent="0">
              <a:buNone/>
            </a:pPr>
            <a:r>
              <a:rPr lang="en-US" sz="1000" dirty="0">
                <a:solidFill>
                  <a:schemeClr val="accent2"/>
                </a:solidFill>
                <a:latin typeface="Courier New" panose="02070309020205020404" pitchFamily="34" charset="0"/>
                <a:ea typeface="Courier New" panose="02070309020205020404" pitchFamily="34" charset="-122"/>
                <a:cs typeface="Courier New" panose="02070309020205020404" pitchFamily="34" charset="-120"/>
              </a:rPr>
              <a:t>Member(1).religion='SDA';</a:t>
            </a:r>
            <a:endParaRPr lang="en-US" sz="1000" dirty="0">
              <a:solidFill>
                <a:schemeClr val="accent2"/>
              </a:solidFill>
            </a:endParaRPr>
          </a:p>
          <a:p>
            <a:pPr marL="0" indent="0">
              <a:buNone/>
            </a:pPr>
            <a:r>
              <a:rPr lang="en-US" sz="1000" dirty="0">
                <a:solidFill>
                  <a:schemeClr val="accent2"/>
                </a:solidFill>
                <a:latin typeface="Courier New" panose="02070309020205020404" pitchFamily="34" charset="0"/>
                <a:ea typeface="Courier New" panose="02070309020205020404" pitchFamily="34" charset="-122"/>
                <a:cs typeface="Courier New" panose="02070309020205020404" pitchFamily="34" charset="-120"/>
              </a:rPr>
              <a:t>Member(1).course='AMI';</a:t>
            </a:r>
            <a:endParaRPr lang="en-US" sz="1000" dirty="0">
              <a:solidFill>
                <a:schemeClr val="accent2"/>
              </a:solidFill>
            </a:endParaRPr>
          </a:p>
          <a:p>
            <a:pPr marL="0" indent="0">
              <a:buNone/>
            </a:pPr>
            <a:r>
              <a:rPr lang="en-US" sz="1000" dirty="0">
                <a:solidFill>
                  <a:schemeClr val="accent2"/>
                </a:solidFill>
                <a:latin typeface="Courier New" panose="02070309020205020404" pitchFamily="34" charset="0"/>
                <a:ea typeface="Courier New" panose="02070309020205020404" pitchFamily="34" charset="-122"/>
                <a:cs typeface="Courier New" panose="02070309020205020404" pitchFamily="34" charset="-120"/>
              </a:rPr>
              <a:t>Member(1).district='MUKONO';</a:t>
            </a:r>
            <a:endParaRPr lang="en-US" sz="1000" dirty="0">
              <a:solidFill>
                <a:schemeClr val="accent2"/>
              </a:solidFill>
            </a:endParaRPr>
          </a:p>
          <a:p>
            <a:pPr marL="0" indent="0">
              <a:buNone/>
            </a:pPr>
            <a:r>
              <a:rPr lang="en-US" sz="1000" dirty="0">
                <a:solidFill>
                  <a:schemeClr val="accent2"/>
                </a:solidFill>
                <a:latin typeface="Courier New" panose="02070309020205020404" pitchFamily="34" charset="0"/>
                <a:ea typeface="Courier New" panose="02070309020205020404" pitchFamily="34" charset="-122"/>
                <a:cs typeface="Courier New" panose="02070309020205020404" pitchFamily="34" charset="-120"/>
              </a:rPr>
              <a:t>Member(1).facialrepresentation='C:\\\Users\\sseba\\Desktop\\assignment two\\PICS GROUP 7\\DSC_6414.JPG';</a:t>
            </a:r>
            <a:endParaRPr lang="en-US" sz="1000" dirty="0">
              <a:solidFill>
                <a:schemeClr val="accent2"/>
              </a:solidFill>
            </a:endParaRPr>
          </a:p>
          <a:p>
            <a:pPr marL="0" indent="0">
              <a:buNone/>
            </a:pPr>
            <a:r>
              <a:rPr lang="en-US" sz="1000" dirty="0">
                <a:solidFill>
                  <a:schemeClr val="accent2"/>
                </a:solidFill>
                <a:latin typeface="Courier New" panose="02070309020205020404" pitchFamily="34" charset="0"/>
                <a:ea typeface="Courier New" panose="02070309020205020404" pitchFamily="34" charset="-122"/>
                <a:cs typeface="Courier New" panose="02070309020205020404" pitchFamily="34" charset="-120"/>
              </a:rPr>
              <a:t>%Member 2</a:t>
            </a:r>
            <a:endParaRPr lang="en-US" sz="1000" dirty="0">
              <a:solidFill>
                <a:schemeClr val="accent2"/>
              </a:solidFill>
            </a:endParaRPr>
          </a:p>
          <a:p>
            <a:pPr marL="0" indent="0">
              <a:buNone/>
            </a:pPr>
            <a:r>
              <a:rPr lang="en-US" sz="1000" dirty="0">
                <a:solidFill>
                  <a:schemeClr val="accent2"/>
                </a:solidFill>
                <a:latin typeface="Courier New" panose="02070309020205020404" pitchFamily="34" charset="0"/>
                <a:ea typeface="Courier New" panose="02070309020205020404" pitchFamily="34" charset="-122"/>
                <a:cs typeface="Courier New" panose="02070309020205020404" pitchFamily="34" charset="-120"/>
              </a:rPr>
              <a:t>Member(2).name = 'NYERO MARIA';</a:t>
            </a:r>
            <a:endParaRPr lang="en-US" sz="1000" dirty="0">
              <a:solidFill>
                <a:schemeClr val="accent2"/>
              </a:solidFill>
            </a:endParaRPr>
          </a:p>
          <a:p>
            <a:pPr marL="0" indent="0">
              <a:buNone/>
            </a:pPr>
            <a:r>
              <a:rPr lang="en-US" sz="1000" dirty="0">
                <a:solidFill>
                  <a:schemeClr val="accent2"/>
                </a:solidFill>
                <a:latin typeface="Courier New" panose="02070309020205020404" pitchFamily="34" charset="0"/>
                <a:ea typeface="Courier New" panose="02070309020205020404" pitchFamily="34" charset="-122"/>
                <a:cs typeface="Courier New" panose="02070309020205020404" pitchFamily="34" charset="-120"/>
              </a:rPr>
              <a:t>member(2).age=22;</a:t>
            </a:r>
            <a:endParaRPr lang="en-US" sz="1000" dirty="0">
              <a:solidFill>
                <a:schemeClr val="accent2"/>
              </a:solidFill>
            </a:endParaRPr>
          </a:p>
          <a:p>
            <a:pPr marL="0" indent="0">
              <a:buNone/>
            </a:pPr>
            <a:r>
              <a:rPr lang="en-US" sz="1000" dirty="0">
                <a:solidFill>
                  <a:schemeClr val="accent2"/>
                </a:solidFill>
                <a:latin typeface="Courier New" panose="02070309020205020404" pitchFamily="34" charset="0"/>
                <a:ea typeface="Courier New" panose="02070309020205020404" pitchFamily="34" charset="-122"/>
                <a:cs typeface="Courier New" panose="02070309020205020404" pitchFamily="34" charset="-120"/>
              </a:rPr>
              <a:t>Member(2).tribe = 'LANGI';</a:t>
            </a:r>
            <a:endParaRPr lang="en-US" sz="1000" dirty="0">
              <a:solidFill>
                <a:schemeClr val="accent2"/>
              </a:solidFill>
            </a:endParaRPr>
          </a:p>
          <a:p>
            <a:pPr marL="0" indent="0">
              <a:buNone/>
            </a:pPr>
            <a:r>
              <a:rPr lang="en-US" sz="1000" dirty="0">
                <a:solidFill>
                  <a:schemeClr val="accent2"/>
                </a:solidFill>
                <a:latin typeface="Courier New" panose="02070309020205020404" pitchFamily="34" charset="0"/>
                <a:ea typeface="Courier New" panose="02070309020205020404" pitchFamily="34" charset="-122"/>
                <a:cs typeface="Courier New" panose="02070309020205020404" pitchFamily="34" charset="-120"/>
              </a:rPr>
              <a:t>Member(2).interests = 'COOKING';</a:t>
            </a:r>
            <a:endParaRPr lang="en-US" sz="1000" dirty="0">
              <a:solidFill>
                <a:schemeClr val="accent2"/>
              </a:solidFill>
            </a:endParaRPr>
          </a:p>
          <a:p>
            <a:pPr marL="0" indent="0">
              <a:buNone/>
            </a:pPr>
            <a:r>
              <a:rPr lang="en-US" sz="1000" dirty="0">
                <a:solidFill>
                  <a:schemeClr val="accent2"/>
                </a:solidFill>
                <a:latin typeface="Courier New" panose="02070309020205020404" pitchFamily="34" charset="0"/>
                <a:ea typeface="Courier New" panose="02070309020205020404" pitchFamily="34" charset="-122"/>
                <a:cs typeface="Courier New" panose="02070309020205020404" pitchFamily="34" charset="-120"/>
              </a:rPr>
              <a:t>Member(2).village = 'NGETTA';</a:t>
            </a:r>
            <a:endParaRPr lang="en-US" sz="1000" dirty="0">
              <a:solidFill>
                <a:schemeClr val="accent2"/>
              </a:solidFill>
            </a:endParaRPr>
          </a:p>
          <a:p>
            <a:pPr marL="0" indent="0">
              <a:buNone/>
            </a:pPr>
            <a:r>
              <a:rPr lang="en-US" sz="1000" dirty="0">
                <a:solidFill>
                  <a:schemeClr val="accent2"/>
                </a:solidFill>
                <a:latin typeface="Courier New" panose="02070309020205020404" pitchFamily="34" charset="0"/>
                <a:ea typeface="Courier New" panose="02070309020205020404" pitchFamily="34" charset="-122"/>
                <a:cs typeface="Courier New" panose="02070309020205020404" pitchFamily="34" charset="-120"/>
              </a:rPr>
              <a:t>Member(2).religion = 'CATHOLIC';</a:t>
            </a:r>
            <a:endParaRPr lang="en-US" sz="1000" dirty="0">
              <a:solidFill>
                <a:schemeClr val="accent2"/>
              </a:solidFill>
            </a:endParaRPr>
          </a:p>
          <a:p>
            <a:pPr marL="0" indent="0">
              <a:buNone/>
            </a:pPr>
            <a:r>
              <a:rPr lang="en-US" sz="1000" dirty="0">
                <a:solidFill>
                  <a:schemeClr val="accent2"/>
                </a:solidFill>
                <a:latin typeface="Courier New" panose="02070309020205020404" pitchFamily="34" charset="0"/>
                <a:ea typeface="Courier New" panose="02070309020205020404" pitchFamily="34" charset="-122"/>
                <a:cs typeface="Courier New" panose="02070309020205020404" pitchFamily="34" charset="-120"/>
              </a:rPr>
              <a:t>Member(2).course = 'WAR';</a:t>
            </a:r>
            <a:endParaRPr lang="en-US" sz="1000" dirty="0">
              <a:solidFill>
                <a:schemeClr val="accent2"/>
              </a:solidFill>
            </a:endParaRPr>
          </a:p>
          <a:p>
            <a:pPr marL="0" indent="0">
              <a:buNone/>
            </a:pPr>
            <a:r>
              <a:rPr lang="en-US" sz="1000" dirty="0">
                <a:solidFill>
                  <a:schemeClr val="accent2"/>
                </a:solidFill>
                <a:latin typeface="Courier New" panose="02070309020205020404" pitchFamily="34" charset="0"/>
                <a:ea typeface="Courier New" panose="02070309020205020404" pitchFamily="34" charset="-122"/>
                <a:cs typeface="Courier New" panose="02070309020205020404" pitchFamily="34" charset="-120"/>
              </a:rPr>
              <a:t>Member(2).district = 'LIRA';</a:t>
            </a:r>
            <a:endParaRPr lang="en-US" sz="1000" dirty="0">
              <a:solidFill>
                <a:schemeClr val="accent2"/>
              </a:solidFill>
            </a:endParaRPr>
          </a:p>
          <a:p>
            <a:pPr marL="0" indent="0">
              <a:buNone/>
            </a:pPr>
            <a:r>
              <a:rPr lang="en-US" sz="1000" dirty="0">
                <a:solidFill>
                  <a:schemeClr val="accent2"/>
                </a:solidFill>
                <a:latin typeface="Courier New" panose="02070309020205020404" pitchFamily="34" charset="0"/>
                <a:ea typeface="Courier New" panose="02070309020205020404" pitchFamily="34" charset="-122"/>
                <a:cs typeface="Courier New" panose="02070309020205020404" pitchFamily="34" charset="-120"/>
              </a:rPr>
              <a:t>Member(2).facialrepresentation = 'C:\\\Users\\sseba\\Desktop\\assignment two\\PICS GROUP 7\\maria.jpg';</a:t>
            </a:r>
            <a:endParaRPr lang="en-US" sz="1000" dirty="0">
              <a:solidFill>
                <a:schemeClr val="accent2"/>
              </a:solidFill>
              <a:latin typeface="Courier New" panose="02070309020205020404" pitchFamily="34" charset="0"/>
              <a:ea typeface="Courier New" panose="02070309020205020404" pitchFamily="34" charset="-122"/>
              <a:cs typeface="Courier New" panose="02070309020205020404" pitchFamily="34" charset="-120"/>
            </a:endParaRPr>
          </a:p>
        </p:txBody>
      </p:sp>
      <p:sp>
        <p:nvSpPr>
          <p:cNvPr id="5" name="Text 3"/>
          <p:cNvSpPr/>
          <p:nvPr/>
        </p:nvSpPr>
        <p:spPr>
          <a:xfrm>
            <a:off x="457200" y="4777740"/>
            <a:ext cx="8229600" cy="228600"/>
          </a:xfrm>
          <a:prstGeom prst="rect">
            <a:avLst/>
          </a:prstGeom>
          <a:noFill/>
        </p:spPr>
        <p:txBody>
          <a:bodyPr wrap="square" lIns="0" tIns="0" rIns="0" bIns="0" rtlCol="0" anchor="ctr"/>
          <a:lstStyle/>
          <a:p>
            <a:pPr marL="0" indent="0">
              <a:buNone/>
            </a:pPr>
            <a:r>
              <a:rPr lang="en-US" sz="600" u="sng" dirty="0">
                <a:solidFill>
                  <a:srgbClr val="97B1DF"/>
                </a:solidFill>
                <a:hlinkClick r:id="rId1"/>
              </a:rPr>
              <a:t>[26]</a:t>
            </a:r>
            <a:r>
              <a:rPr lang="en-US" sz="600" dirty="0">
                <a:solidFill>
                  <a:srgbClr val="000000"/>
                </a:solidFill>
              </a:rPr>
              <a:t>  </a:t>
            </a:r>
            <a:r>
              <a:rPr lang="en-US" sz="600" u="sng" dirty="0">
                <a:solidFill>
                  <a:srgbClr val="97B1DF"/>
                </a:solidFill>
                <a:hlinkClick r:id="rId2"/>
              </a:rPr>
              <a:t>[27]</a:t>
            </a:r>
            <a:endParaRPr lang="en-US" sz="600" dirty="0"/>
          </a:p>
        </p:txBody>
      </p:sp>
      <p:pic>
        <p:nvPicPr>
          <p:cNvPr id="6" name="Image 0" descr="/home/oai/share/matlab_icon.png"/>
          <p:cNvPicPr>
            <a:picLocks noChangeAspect="1"/>
          </p:cNvPicPr>
          <p:nvPr/>
        </p:nvPicPr>
        <p:blipFill>
          <a:blip r:embed="rId3"/>
          <a:stretch>
            <a:fillRect/>
          </a:stretch>
        </p:blipFill>
        <p:spPr>
          <a:xfrm>
            <a:off x="7366635" y="69850"/>
            <a:ext cx="1408430" cy="1376045"/>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ext 0"/>
          <p:cNvSpPr/>
          <p:nvPr/>
        </p:nvSpPr>
        <p:spPr>
          <a:xfrm>
            <a:off x="274320" y="274320"/>
            <a:ext cx="8595360" cy="502920"/>
          </a:xfrm>
          <a:prstGeom prst="rect">
            <a:avLst/>
          </a:prstGeom>
          <a:noFill/>
        </p:spPr>
        <p:txBody>
          <a:bodyPr wrap="square" rtlCol="0" anchor="ctr"/>
          <a:lstStyle/>
          <a:p>
            <a:pPr marL="0" indent="0">
              <a:buNone/>
            </a:pPr>
            <a:r>
              <a:rPr lang="en-US" sz="2400" dirty="0">
                <a:solidFill>
                  <a:srgbClr val="030A18"/>
                </a:solidFill>
                <a:latin typeface="Arial" panose="020B0604020202020204" pitchFamily="34" charset="0"/>
                <a:ea typeface="Arial" panose="020B0604020202020204" pitchFamily="34" charset="-122"/>
                <a:cs typeface="Arial" panose="020B0604020202020204" pitchFamily="34" charset="-120"/>
              </a:rPr>
              <a:t>Member Attributes Code (2/4)</a:t>
            </a:r>
            <a:endParaRPr lang="en-US" sz="2400" dirty="0"/>
          </a:p>
        </p:txBody>
      </p:sp>
      <p:sp>
        <p:nvSpPr>
          <p:cNvPr id="3" name="Text 1"/>
          <p:cNvSpPr/>
          <p:nvPr/>
        </p:nvSpPr>
        <p:spPr>
          <a:xfrm>
            <a:off x="365760" y="1005840"/>
            <a:ext cx="8229600" cy="457200"/>
          </a:xfrm>
          <a:prstGeom prst="rect">
            <a:avLst/>
          </a:prstGeom>
          <a:noFill/>
        </p:spPr>
        <p:txBody>
          <a:bodyPr wrap="square" rtlCol="0" anchor="ctr"/>
          <a:lstStyle/>
          <a:p>
            <a:pPr marL="0" indent="0">
              <a:buNone/>
            </a:pPr>
            <a:r>
              <a:rPr lang="en-US" sz="1200" dirty="0">
                <a:solidFill>
                  <a:srgbClr val="030A18"/>
                </a:solidFill>
              </a:rPr>
              <a:t>Continue with members 3–4.</a:t>
            </a:r>
            <a:endParaRPr lang="en-US" sz="1200" dirty="0"/>
          </a:p>
        </p:txBody>
      </p:sp>
      <p:sp>
        <p:nvSpPr>
          <p:cNvPr id="4" name="Text 2"/>
          <p:cNvSpPr/>
          <p:nvPr/>
        </p:nvSpPr>
        <p:spPr>
          <a:xfrm>
            <a:off x="365760" y="1463040"/>
            <a:ext cx="8412480" cy="3200400"/>
          </a:xfrm>
          <a:prstGeom prst="rect">
            <a:avLst/>
          </a:prstGeom>
          <a:solidFill>
            <a:srgbClr val="F5F5F5"/>
          </a:solidFill>
        </p:spPr>
        <p:txBody>
          <a:bodyPr wrap="square" lIns="1270" tIns="1270" rIns="1270" bIns="1270" rtlCol="0" anchor="t"/>
          <a:lstStyle/>
          <a:p>
            <a:pPr marL="0" indent="0">
              <a:buNone/>
            </a:pPr>
            <a:r>
              <a:rPr lang="en-US" sz="1000" dirty="0">
                <a:solidFill>
                  <a:schemeClr val="accent2"/>
                </a:solidFill>
                <a:latin typeface="Courier New" panose="02070309020205020404" pitchFamily="34" charset="0"/>
                <a:ea typeface="Courier New" panose="02070309020205020404" pitchFamily="34" charset="-122"/>
                <a:cs typeface="Courier New" panose="02070309020205020404" pitchFamily="34" charset="-120"/>
              </a:rPr>
              <a:t>%member 3</a:t>
            </a:r>
            <a:endParaRPr lang="en-US" sz="1000" dirty="0">
              <a:solidFill>
                <a:schemeClr val="accent2"/>
              </a:solidFill>
            </a:endParaRPr>
          </a:p>
          <a:p>
            <a:pPr marL="0" indent="0">
              <a:buNone/>
            </a:pPr>
            <a:r>
              <a:rPr lang="en-US" sz="1000" dirty="0">
                <a:solidFill>
                  <a:schemeClr val="accent2"/>
                </a:solidFill>
                <a:latin typeface="Courier New" panose="02070309020205020404" pitchFamily="34" charset="0"/>
                <a:ea typeface="Courier New" panose="02070309020205020404" pitchFamily="34" charset="-122"/>
                <a:cs typeface="Courier New" panose="02070309020205020404" pitchFamily="34" charset="-120"/>
              </a:rPr>
              <a:t>Member(3).name = 'KAKURU OBADIAH';</a:t>
            </a:r>
            <a:endParaRPr lang="en-US" sz="1000" dirty="0">
              <a:solidFill>
                <a:schemeClr val="accent2"/>
              </a:solidFill>
            </a:endParaRPr>
          </a:p>
          <a:p>
            <a:pPr marL="0" indent="0">
              <a:buNone/>
            </a:pPr>
            <a:r>
              <a:rPr lang="en-US" sz="1000" dirty="0">
                <a:solidFill>
                  <a:schemeClr val="accent2"/>
                </a:solidFill>
                <a:latin typeface="Courier New" panose="02070309020205020404" pitchFamily="34" charset="0"/>
                <a:ea typeface="Courier New" panose="02070309020205020404" pitchFamily="34" charset="-122"/>
                <a:cs typeface="Courier New" panose="02070309020205020404" pitchFamily="34" charset="-120"/>
              </a:rPr>
              <a:t>Member(3).age = 22;</a:t>
            </a:r>
            <a:endParaRPr lang="en-US" sz="1000" dirty="0">
              <a:solidFill>
                <a:schemeClr val="accent2"/>
              </a:solidFill>
            </a:endParaRPr>
          </a:p>
          <a:p>
            <a:pPr marL="0" indent="0">
              <a:buNone/>
            </a:pPr>
            <a:r>
              <a:rPr lang="en-US" sz="1000" dirty="0">
                <a:solidFill>
                  <a:schemeClr val="accent2"/>
                </a:solidFill>
                <a:latin typeface="Courier New" panose="02070309020205020404" pitchFamily="34" charset="0"/>
                <a:ea typeface="Courier New" panose="02070309020205020404" pitchFamily="34" charset="-122"/>
                <a:cs typeface="Courier New" panose="02070309020205020404" pitchFamily="34" charset="-120"/>
              </a:rPr>
              <a:t>Member(3).tribe = 'MUNYANKOLE';</a:t>
            </a:r>
            <a:endParaRPr lang="en-US" sz="1000" dirty="0">
              <a:solidFill>
                <a:schemeClr val="accent2"/>
              </a:solidFill>
            </a:endParaRPr>
          </a:p>
          <a:p>
            <a:pPr marL="0" indent="0">
              <a:buNone/>
            </a:pPr>
            <a:r>
              <a:rPr lang="en-US" sz="1000" dirty="0">
                <a:solidFill>
                  <a:schemeClr val="accent2"/>
                </a:solidFill>
                <a:latin typeface="Courier New" panose="02070309020205020404" pitchFamily="34" charset="0"/>
                <a:ea typeface="Courier New" panose="02070309020205020404" pitchFamily="34" charset="-122"/>
                <a:cs typeface="Courier New" panose="02070309020205020404" pitchFamily="34" charset="-120"/>
              </a:rPr>
              <a:t>Member(3).interests = 'FOOTBALL';</a:t>
            </a:r>
            <a:endParaRPr lang="en-US" sz="1000" dirty="0">
              <a:solidFill>
                <a:schemeClr val="accent2"/>
              </a:solidFill>
            </a:endParaRPr>
          </a:p>
          <a:p>
            <a:pPr marL="0" indent="0">
              <a:buNone/>
            </a:pPr>
            <a:r>
              <a:rPr lang="en-US" sz="1000" dirty="0">
                <a:solidFill>
                  <a:schemeClr val="accent2"/>
                </a:solidFill>
                <a:latin typeface="Courier New" panose="02070309020205020404" pitchFamily="34" charset="0"/>
                <a:ea typeface="Courier New" panose="02070309020205020404" pitchFamily="34" charset="-122"/>
                <a:cs typeface="Courier New" panose="02070309020205020404" pitchFamily="34" charset="-120"/>
              </a:rPr>
              <a:t>Member(3).religion = 'ANGLICAN';</a:t>
            </a:r>
            <a:endParaRPr lang="en-US" sz="1000" dirty="0">
              <a:solidFill>
                <a:schemeClr val="accent2"/>
              </a:solidFill>
            </a:endParaRPr>
          </a:p>
          <a:p>
            <a:pPr marL="0" indent="0">
              <a:buNone/>
            </a:pPr>
            <a:r>
              <a:rPr lang="en-US" sz="1000" dirty="0">
                <a:solidFill>
                  <a:schemeClr val="accent2"/>
                </a:solidFill>
                <a:latin typeface="Courier New" panose="02070309020205020404" pitchFamily="34" charset="0"/>
                <a:ea typeface="Courier New" panose="02070309020205020404" pitchFamily="34" charset="-122"/>
                <a:cs typeface="Courier New" panose="02070309020205020404" pitchFamily="34" charset="-120"/>
              </a:rPr>
              <a:t>Member(3).course = 'WAR';</a:t>
            </a:r>
            <a:endParaRPr lang="en-US" sz="1000" dirty="0">
              <a:solidFill>
                <a:schemeClr val="accent2"/>
              </a:solidFill>
            </a:endParaRPr>
          </a:p>
          <a:p>
            <a:pPr marL="0" indent="0">
              <a:buNone/>
            </a:pPr>
            <a:r>
              <a:rPr lang="en-US" sz="1000" dirty="0">
                <a:solidFill>
                  <a:schemeClr val="accent2"/>
                </a:solidFill>
                <a:latin typeface="Courier New" panose="02070309020205020404" pitchFamily="34" charset="0"/>
                <a:ea typeface="Courier New" panose="02070309020205020404" pitchFamily="34" charset="-122"/>
                <a:cs typeface="Courier New" panose="02070309020205020404" pitchFamily="34" charset="-120"/>
              </a:rPr>
              <a:t>Member(3).district = 'NTUNGAMO';</a:t>
            </a:r>
            <a:endParaRPr lang="en-US" sz="1000" dirty="0">
              <a:solidFill>
                <a:schemeClr val="accent2"/>
              </a:solidFill>
            </a:endParaRPr>
          </a:p>
          <a:p>
            <a:pPr marL="0" indent="0">
              <a:buNone/>
            </a:pPr>
            <a:r>
              <a:rPr lang="en-US" sz="1000" dirty="0">
                <a:solidFill>
                  <a:schemeClr val="accent2"/>
                </a:solidFill>
                <a:latin typeface="Courier New" panose="02070309020205020404" pitchFamily="34" charset="0"/>
                <a:ea typeface="Courier New" panose="02070309020205020404" pitchFamily="34" charset="-122"/>
                <a:cs typeface="Courier New" panose="02070309020205020404" pitchFamily="34" charset="-120"/>
              </a:rPr>
              <a:t>Member(3).facialrepresentation = 'C:\\\Users\\sseba\\Desktop\\assignment two\\PICS GROUP 7\\OBADIA.jpg';</a:t>
            </a:r>
            <a:endParaRPr lang="en-US" sz="1000" dirty="0">
              <a:solidFill>
                <a:schemeClr val="accent2"/>
              </a:solidFill>
            </a:endParaRPr>
          </a:p>
          <a:p>
            <a:pPr marL="0" indent="0">
              <a:buNone/>
            </a:pPr>
            <a:r>
              <a:rPr lang="en-US" sz="1000" dirty="0">
                <a:solidFill>
                  <a:schemeClr val="accent2"/>
                </a:solidFill>
                <a:latin typeface="Courier New" panose="02070309020205020404" pitchFamily="34" charset="0"/>
                <a:ea typeface="Courier New" panose="02070309020205020404" pitchFamily="34" charset="-122"/>
                <a:cs typeface="Courier New" panose="02070309020205020404" pitchFamily="34" charset="-120"/>
              </a:rPr>
              <a:t>% Member4</a:t>
            </a:r>
            <a:endParaRPr lang="en-US" sz="1000" dirty="0">
              <a:solidFill>
                <a:schemeClr val="accent2"/>
              </a:solidFill>
            </a:endParaRPr>
          </a:p>
          <a:p>
            <a:pPr marL="0" indent="0">
              <a:buNone/>
            </a:pPr>
            <a:r>
              <a:rPr lang="en-US" sz="1000" dirty="0">
                <a:solidFill>
                  <a:schemeClr val="accent2"/>
                </a:solidFill>
                <a:latin typeface="Courier New" panose="02070309020205020404" pitchFamily="34" charset="0"/>
                <a:ea typeface="Courier New" panose="02070309020205020404" pitchFamily="34" charset="-122"/>
                <a:cs typeface="Courier New" panose="02070309020205020404" pitchFamily="34" charset="-120"/>
              </a:rPr>
              <a:t>Member(4).name = 'Sembera sherina Tapiness';</a:t>
            </a:r>
            <a:endParaRPr lang="en-US" sz="1000" dirty="0">
              <a:solidFill>
                <a:schemeClr val="accent2"/>
              </a:solidFill>
            </a:endParaRPr>
          </a:p>
          <a:p>
            <a:pPr marL="0" indent="0">
              <a:buNone/>
            </a:pPr>
            <a:r>
              <a:rPr lang="en-US" sz="1000" dirty="0">
                <a:solidFill>
                  <a:schemeClr val="accent2"/>
                </a:solidFill>
                <a:latin typeface="Courier New" panose="02070309020205020404" pitchFamily="34" charset="0"/>
                <a:ea typeface="Courier New" panose="02070309020205020404" pitchFamily="34" charset="-122"/>
                <a:cs typeface="Courier New" panose="02070309020205020404" pitchFamily="34" charset="-120"/>
              </a:rPr>
              <a:t>Member(4).age = 21;</a:t>
            </a:r>
            <a:endParaRPr lang="en-US" sz="1000" dirty="0">
              <a:solidFill>
                <a:schemeClr val="accent2"/>
              </a:solidFill>
            </a:endParaRPr>
          </a:p>
          <a:p>
            <a:pPr marL="0" indent="0">
              <a:buNone/>
            </a:pPr>
            <a:r>
              <a:rPr lang="en-US" sz="1000" dirty="0">
                <a:solidFill>
                  <a:schemeClr val="accent2"/>
                </a:solidFill>
                <a:latin typeface="Courier New" panose="02070309020205020404" pitchFamily="34" charset="0"/>
                <a:ea typeface="Courier New" panose="02070309020205020404" pitchFamily="34" charset="-122"/>
                <a:cs typeface="Courier New" panose="02070309020205020404" pitchFamily="34" charset="-120"/>
              </a:rPr>
              <a:t>Member(4).tribe = 'Musoga';</a:t>
            </a:r>
            <a:endParaRPr lang="en-US" sz="1000" dirty="0">
              <a:solidFill>
                <a:schemeClr val="accent2"/>
              </a:solidFill>
            </a:endParaRPr>
          </a:p>
          <a:p>
            <a:pPr marL="0" indent="0">
              <a:buNone/>
            </a:pPr>
            <a:r>
              <a:rPr lang="en-US" sz="1000" dirty="0">
                <a:solidFill>
                  <a:schemeClr val="accent2"/>
                </a:solidFill>
                <a:latin typeface="Courier New" panose="02070309020205020404" pitchFamily="34" charset="0"/>
                <a:ea typeface="Courier New" panose="02070309020205020404" pitchFamily="34" charset="-122"/>
                <a:cs typeface="Courier New" panose="02070309020205020404" pitchFamily="34" charset="-120"/>
              </a:rPr>
              <a:t>Member(4).interests = 'Eating';</a:t>
            </a:r>
            <a:endParaRPr lang="en-US" sz="1000" dirty="0">
              <a:solidFill>
                <a:schemeClr val="accent2"/>
              </a:solidFill>
            </a:endParaRPr>
          </a:p>
          <a:p>
            <a:pPr marL="0" indent="0">
              <a:buNone/>
            </a:pPr>
            <a:r>
              <a:rPr lang="en-US" sz="1000" dirty="0">
                <a:solidFill>
                  <a:schemeClr val="accent2"/>
                </a:solidFill>
                <a:latin typeface="Courier New" panose="02070309020205020404" pitchFamily="34" charset="0"/>
                <a:ea typeface="Courier New" panose="02070309020205020404" pitchFamily="34" charset="-122"/>
                <a:cs typeface="Courier New" panose="02070309020205020404" pitchFamily="34" charset="-120"/>
              </a:rPr>
              <a:t>Member(4).village = 'Bugenbe';</a:t>
            </a:r>
            <a:endParaRPr lang="en-US" sz="1000" dirty="0">
              <a:solidFill>
                <a:schemeClr val="accent2"/>
              </a:solidFill>
            </a:endParaRPr>
          </a:p>
          <a:p>
            <a:pPr marL="0" indent="0">
              <a:buNone/>
            </a:pPr>
            <a:r>
              <a:rPr lang="en-US" sz="1000" dirty="0">
                <a:solidFill>
                  <a:schemeClr val="accent2"/>
                </a:solidFill>
                <a:latin typeface="Courier New" panose="02070309020205020404" pitchFamily="34" charset="0"/>
                <a:ea typeface="Courier New" panose="02070309020205020404" pitchFamily="34" charset="-122"/>
                <a:cs typeface="Courier New" panose="02070309020205020404" pitchFamily="34" charset="-120"/>
              </a:rPr>
              <a:t>Member(4).religion = 'Anglican';</a:t>
            </a:r>
            <a:endParaRPr lang="en-US" sz="1000" dirty="0">
              <a:solidFill>
                <a:schemeClr val="accent2"/>
              </a:solidFill>
            </a:endParaRPr>
          </a:p>
          <a:p>
            <a:pPr marL="0" indent="0">
              <a:buNone/>
            </a:pPr>
            <a:r>
              <a:rPr lang="en-US" sz="1000" dirty="0">
                <a:solidFill>
                  <a:schemeClr val="accent2"/>
                </a:solidFill>
                <a:latin typeface="Courier New" panose="02070309020205020404" pitchFamily="34" charset="0"/>
                <a:ea typeface="Courier New" panose="02070309020205020404" pitchFamily="34" charset="-122"/>
                <a:cs typeface="Courier New" panose="02070309020205020404" pitchFamily="34" charset="-120"/>
              </a:rPr>
              <a:t>Member(4).course = 'Meb';</a:t>
            </a:r>
            <a:endParaRPr lang="en-US" sz="1000" dirty="0">
              <a:solidFill>
                <a:schemeClr val="accent2"/>
              </a:solidFill>
            </a:endParaRPr>
          </a:p>
          <a:p>
            <a:pPr marL="0" indent="0">
              <a:buNone/>
            </a:pPr>
            <a:r>
              <a:rPr lang="en-US" sz="1000" dirty="0">
                <a:solidFill>
                  <a:schemeClr val="accent2"/>
                </a:solidFill>
                <a:latin typeface="Courier New" panose="02070309020205020404" pitchFamily="34" charset="0"/>
                <a:ea typeface="Courier New" panose="02070309020205020404" pitchFamily="34" charset="-122"/>
                <a:cs typeface="Courier New" panose="02070309020205020404" pitchFamily="34" charset="-120"/>
              </a:rPr>
              <a:t>Member(4).district = 'Jinja';</a:t>
            </a:r>
            <a:endParaRPr lang="en-US" sz="1000" dirty="0">
              <a:solidFill>
                <a:schemeClr val="accent2"/>
              </a:solidFill>
            </a:endParaRPr>
          </a:p>
          <a:p>
            <a:pPr marL="0" indent="0">
              <a:buNone/>
            </a:pPr>
            <a:r>
              <a:rPr lang="en-US" sz="1000" dirty="0">
                <a:solidFill>
                  <a:schemeClr val="accent2"/>
                </a:solidFill>
                <a:latin typeface="Courier New" panose="02070309020205020404" pitchFamily="34" charset="0"/>
                <a:ea typeface="Courier New" panose="02070309020205020404" pitchFamily="34" charset="-122"/>
                <a:cs typeface="Courier New" panose="02070309020205020404" pitchFamily="34" charset="-120"/>
              </a:rPr>
              <a:t>Member(4).facialrepresentation = 'C:\\\Users\\sseba\\Desktop\\assignment two\\PICS GROUP 7\\SHERINA.jpg';</a:t>
            </a:r>
            <a:endParaRPr lang="en-US" sz="1000" dirty="0">
              <a:solidFill>
                <a:schemeClr val="accent2"/>
              </a:solidFill>
              <a:latin typeface="Courier New" panose="02070309020205020404" pitchFamily="34" charset="0"/>
              <a:ea typeface="Courier New" panose="02070309020205020404" pitchFamily="34" charset="-122"/>
              <a:cs typeface="Courier New" panose="02070309020205020404" pitchFamily="34" charset="-120"/>
            </a:endParaRPr>
          </a:p>
        </p:txBody>
      </p:sp>
      <p:sp>
        <p:nvSpPr>
          <p:cNvPr id="5" name="Text 3"/>
          <p:cNvSpPr/>
          <p:nvPr/>
        </p:nvSpPr>
        <p:spPr>
          <a:xfrm>
            <a:off x="457200" y="4777740"/>
            <a:ext cx="8229600" cy="228600"/>
          </a:xfrm>
          <a:prstGeom prst="rect">
            <a:avLst/>
          </a:prstGeom>
          <a:noFill/>
        </p:spPr>
        <p:txBody>
          <a:bodyPr wrap="square" lIns="0" tIns="0" rIns="0" bIns="0" rtlCol="0" anchor="ctr"/>
          <a:lstStyle/>
          <a:p>
            <a:pPr marL="0" indent="0">
              <a:buNone/>
            </a:pPr>
            <a:r>
              <a:rPr lang="en-US" sz="600" u="sng" dirty="0">
                <a:solidFill>
                  <a:srgbClr val="97B1DF"/>
                </a:solidFill>
                <a:hlinkClick r:id="rId1"/>
              </a:rPr>
              <a:t>[28]</a:t>
            </a:r>
            <a:r>
              <a:rPr lang="en-US" sz="600" dirty="0">
                <a:solidFill>
                  <a:srgbClr val="000000"/>
                </a:solidFill>
              </a:rPr>
              <a:t>  </a:t>
            </a:r>
            <a:r>
              <a:rPr lang="en-US" sz="600" u="sng" dirty="0">
                <a:solidFill>
                  <a:srgbClr val="97B1DF"/>
                </a:solidFill>
                <a:hlinkClick r:id="rId2"/>
              </a:rPr>
              <a:t>[29]</a:t>
            </a:r>
            <a:endParaRPr lang="en-US" sz="600" dirty="0"/>
          </a:p>
        </p:txBody>
      </p:sp>
      <p:pic>
        <p:nvPicPr>
          <p:cNvPr id="6" name="Image 0" descr="/home/oai/share/matlab_icon.png"/>
          <p:cNvPicPr>
            <a:picLocks noChangeAspect="1"/>
          </p:cNvPicPr>
          <p:nvPr/>
        </p:nvPicPr>
        <p:blipFill>
          <a:blip r:embed="rId3"/>
          <a:stretch>
            <a:fillRect/>
          </a:stretch>
        </p:blipFill>
        <p:spPr>
          <a:xfrm>
            <a:off x="7110095" y="274320"/>
            <a:ext cx="1576705" cy="1616710"/>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ext 0"/>
          <p:cNvSpPr/>
          <p:nvPr/>
        </p:nvSpPr>
        <p:spPr>
          <a:xfrm>
            <a:off x="274320" y="274320"/>
            <a:ext cx="8595360" cy="502920"/>
          </a:xfrm>
          <a:prstGeom prst="rect">
            <a:avLst/>
          </a:prstGeom>
          <a:noFill/>
        </p:spPr>
        <p:txBody>
          <a:bodyPr wrap="square" rtlCol="0" anchor="ctr"/>
          <a:lstStyle/>
          <a:p>
            <a:pPr marL="0" indent="0">
              <a:buNone/>
            </a:pPr>
            <a:r>
              <a:rPr lang="en-US" sz="2400" dirty="0">
                <a:solidFill>
                  <a:srgbClr val="030A18"/>
                </a:solidFill>
                <a:latin typeface="Arial" panose="020B0604020202020204" pitchFamily="34" charset="0"/>
                <a:ea typeface="Arial" panose="020B0604020202020204" pitchFamily="34" charset="-122"/>
                <a:cs typeface="Arial" panose="020B0604020202020204" pitchFamily="34" charset="-120"/>
              </a:rPr>
              <a:t>Member Attributes Code (3/4)</a:t>
            </a:r>
            <a:endParaRPr lang="en-US" sz="2400" dirty="0"/>
          </a:p>
        </p:txBody>
      </p:sp>
      <p:sp>
        <p:nvSpPr>
          <p:cNvPr id="3" name="Text 1"/>
          <p:cNvSpPr/>
          <p:nvPr/>
        </p:nvSpPr>
        <p:spPr>
          <a:xfrm>
            <a:off x="274320" y="731520"/>
            <a:ext cx="8229600" cy="457200"/>
          </a:xfrm>
          <a:prstGeom prst="rect">
            <a:avLst/>
          </a:prstGeom>
          <a:noFill/>
        </p:spPr>
        <p:txBody>
          <a:bodyPr wrap="square" rtlCol="0" anchor="ctr"/>
          <a:lstStyle/>
          <a:p>
            <a:pPr marL="0" indent="0">
              <a:buNone/>
            </a:pPr>
            <a:r>
              <a:rPr lang="en-US" sz="1200" dirty="0">
                <a:solidFill>
                  <a:srgbClr val="030A18"/>
                </a:solidFill>
              </a:rPr>
              <a:t>Populate members 5–7.</a:t>
            </a:r>
            <a:endParaRPr lang="en-US" sz="1200" dirty="0"/>
          </a:p>
        </p:txBody>
      </p:sp>
      <p:sp>
        <p:nvSpPr>
          <p:cNvPr id="4" name="Text 2"/>
          <p:cNvSpPr/>
          <p:nvPr/>
        </p:nvSpPr>
        <p:spPr>
          <a:xfrm>
            <a:off x="365760" y="1303020"/>
            <a:ext cx="8412480" cy="3360420"/>
          </a:xfrm>
          <a:prstGeom prst="rect">
            <a:avLst/>
          </a:prstGeom>
          <a:solidFill>
            <a:srgbClr val="F5F5F5"/>
          </a:solidFill>
        </p:spPr>
        <p:txBody>
          <a:bodyPr wrap="square" lIns="1270" tIns="1270" rIns="1270" bIns="1270" rtlCol="0" anchor="t"/>
          <a:lstStyle/>
          <a:p>
            <a:pPr marL="0" indent="0">
              <a:buNone/>
            </a:pPr>
            <a:r>
              <a:rPr lang="en-US" sz="700" dirty="0">
                <a:solidFill>
                  <a:schemeClr val="accent2"/>
                </a:solidFill>
                <a:latin typeface="Courier New" panose="02070309020205020404" pitchFamily="34" charset="0"/>
                <a:ea typeface="Courier New" panose="02070309020205020404" pitchFamily="34" charset="-122"/>
                <a:cs typeface="Courier New" panose="02070309020205020404" pitchFamily="34" charset="-120"/>
              </a:rPr>
              <a:t>%Member 5</a:t>
            </a:r>
            <a:endParaRPr lang="en-US" sz="700" dirty="0">
              <a:solidFill>
                <a:schemeClr val="accent2"/>
              </a:solidFill>
            </a:endParaRPr>
          </a:p>
          <a:p>
            <a:pPr marL="0" indent="0">
              <a:buNone/>
            </a:pPr>
            <a:r>
              <a:rPr lang="en-US" sz="700" dirty="0">
                <a:solidFill>
                  <a:schemeClr val="accent2"/>
                </a:solidFill>
                <a:latin typeface="Courier New" panose="02070309020205020404" pitchFamily="34" charset="0"/>
                <a:ea typeface="Courier New" panose="02070309020205020404" pitchFamily="34" charset="-122"/>
                <a:cs typeface="Courier New" panose="02070309020205020404" pitchFamily="34" charset="-120"/>
              </a:rPr>
              <a:t>Member(5).name = 'Esarait Brian';</a:t>
            </a:r>
            <a:endParaRPr lang="en-US" sz="700" dirty="0">
              <a:solidFill>
                <a:schemeClr val="accent2"/>
              </a:solidFill>
            </a:endParaRPr>
          </a:p>
          <a:p>
            <a:pPr marL="0" indent="0">
              <a:buNone/>
            </a:pPr>
            <a:r>
              <a:rPr lang="en-US" sz="700" dirty="0">
                <a:solidFill>
                  <a:schemeClr val="accent2"/>
                </a:solidFill>
                <a:latin typeface="Courier New" panose="02070309020205020404" pitchFamily="34" charset="0"/>
                <a:ea typeface="Courier New" panose="02070309020205020404" pitchFamily="34" charset="-122"/>
                <a:cs typeface="Courier New" panose="02070309020205020404" pitchFamily="34" charset="-120"/>
              </a:rPr>
              <a:t>Member(5).age = 21;</a:t>
            </a:r>
            <a:endParaRPr lang="en-US" sz="700" dirty="0">
              <a:solidFill>
                <a:schemeClr val="accent2"/>
              </a:solidFill>
            </a:endParaRPr>
          </a:p>
          <a:p>
            <a:pPr marL="0" indent="0">
              <a:buNone/>
            </a:pPr>
            <a:r>
              <a:rPr lang="en-US" sz="700" dirty="0">
                <a:solidFill>
                  <a:schemeClr val="accent2"/>
                </a:solidFill>
                <a:latin typeface="Courier New" panose="02070309020205020404" pitchFamily="34" charset="0"/>
                <a:ea typeface="Courier New" panose="02070309020205020404" pitchFamily="34" charset="-122"/>
                <a:cs typeface="Courier New" panose="02070309020205020404" pitchFamily="34" charset="-120"/>
              </a:rPr>
              <a:t>Member(5).tribe = 'Iteso';</a:t>
            </a:r>
            <a:endParaRPr lang="en-US" sz="700" dirty="0">
              <a:solidFill>
                <a:schemeClr val="accent2"/>
              </a:solidFill>
            </a:endParaRPr>
          </a:p>
          <a:p>
            <a:pPr marL="0" indent="0">
              <a:buNone/>
            </a:pPr>
            <a:r>
              <a:rPr lang="en-US" sz="700" dirty="0">
                <a:solidFill>
                  <a:schemeClr val="accent2"/>
                </a:solidFill>
                <a:latin typeface="Courier New" panose="02070309020205020404" pitchFamily="34" charset="0"/>
                <a:ea typeface="Courier New" panose="02070309020205020404" pitchFamily="34" charset="-122"/>
                <a:cs typeface="Courier New" panose="02070309020205020404" pitchFamily="34" charset="-120"/>
              </a:rPr>
              <a:t>Member(5).interests = 'RUGY';</a:t>
            </a:r>
            <a:endParaRPr lang="en-US" sz="700" dirty="0">
              <a:solidFill>
                <a:schemeClr val="accent2"/>
              </a:solidFill>
            </a:endParaRPr>
          </a:p>
          <a:p>
            <a:pPr marL="0" indent="0">
              <a:buNone/>
            </a:pPr>
            <a:r>
              <a:rPr lang="en-US" sz="700" dirty="0">
                <a:solidFill>
                  <a:schemeClr val="accent2"/>
                </a:solidFill>
                <a:latin typeface="Courier New" panose="02070309020205020404" pitchFamily="34" charset="0"/>
                <a:ea typeface="Courier New" panose="02070309020205020404" pitchFamily="34" charset="-122"/>
                <a:cs typeface="Courier New" panose="02070309020205020404" pitchFamily="34" charset="-120"/>
              </a:rPr>
              <a:t>Member(5).village = 'SOROTI';</a:t>
            </a:r>
            <a:endParaRPr lang="en-US" sz="700" dirty="0">
              <a:solidFill>
                <a:schemeClr val="accent2"/>
              </a:solidFill>
            </a:endParaRPr>
          </a:p>
          <a:p>
            <a:pPr marL="0" indent="0">
              <a:buNone/>
            </a:pPr>
            <a:r>
              <a:rPr lang="en-US" sz="700" dirty="0">
                <a:solidFill>
                  <a:schemeClr val="accent2"/>
                </a:solidFill>
                <a:latin typeface="Courier New" panose="02070309020205020404" pitchFamily="34" charset="0"/>
                <a:ea typeface="Courier New" panose="02070309020205020404" pitchFamily="34" charset="-122"/>
                <a:cs typeface="Courier New" panose="02070309020205020404" pitchFamily="34" charset="-120"/>
              </a:rPr>
              <a:t>Member(5).religion = 'ANGLICAN';</a:t>
            </a:r>
            <a:endParaRPr lang="en-US" sz="700" dirty="0">
              <a:solidFill>
                <a:schemeClr val="accent2"/>
              </a:solidFill>
            </a:endParaRPr>
          </a:p>
          <a:p>
            <a:pPr marL="0" indent="0">
              <a:buNone/>
            </a:pPr>
            <a:r>
              <a:rPr lang="en-US" sz="700" dirty="0">
                <a:solidFill>
                  <a:schemeClr val="accent2"/>
                </a:solidFill>
                <a:latin typeface="Courier New" panose="02070309020205020404" pitchFamily="34" charset="0"/>
                <a:ea typeface="Courier New" panose="02070309020205020404" pitchFamily="34" charset="-122"/>
                <a:cs typeface="Courier New" panose="02070309020205020404" pitchFamily="34" charset="-120"/>
              </a:rPr>
              <a:t>Member(5).course = 'MEB';</a:t>
            </a:r>
            <a:endParaRPr lang="en-US" sz="700" dirty="0">
              <a:solidFill>
                <a:schemeClr val="accent2"/>
              </a:solidFill>
            </a:endParaRPr>
          </a:p>
          <a:p>
            <a:pPr marL="0" indent="0">
              <a:buNone/>
            </a:pPr>
            <a:r>
              <a:rPr lang="en-US" sz="700" dirty="0">
                <a:solidFill>
                  <a:schemeClr val="accent2"/>
                </a:solidFill>
                <a:latin typeface="Courier New" panose="02070309020205020404" pitchFamily="34" charset="0"/>
                <a:ea typeface="Courier New" panose="02070309020205020404" pitchFamily="34" charset="-122"/>
                <a:cs typeface="Courier New" panose="02070309020205020404" pitchFamily="34" charset="-120"/>
              </a:rPr>
              <a:t>Member(5).district = 'SOROTI';</a:t>
            </a:r>
            <a:endParaRPr lang="en-US" sz="700" dirty="0">
              <a:solidFill>
                <a:schemeClr val="accent2"/>
              </a:solidFill>
            </a:endParaRPr>
          </a:p>
          <a:p>
            <a:pPr marL="0" indent="0">
              <a:buNone/>
            </a:pPr>
            <a:r>
              <a:rPr lang="en-US" sz="700" dirty="0">
                <a:solidFill>
                  <a:schemeClr val="accent2"/>
                </a:solidFill>
                <a:latin typeface="Courier New" panose="02070309020205020404" pitchFamily="34" charset="0"/>
                <a:ea typeface="Courier New" panose="02070309020205020404" pitchFamily="34" charset="-122"/>
                <a:cs typeface="Courier New" panose="02070309020205020404" pitchFamily="34" charset="-120"/>
              </a:rPr>
              <a:t>Member(5).facialrepresentation = 'C:\\\Users\\sseba\\Desktop\\assignment two\\PICS GROUP 7\\ESIRIAT.jpg';</a:t>
            </a:r>
            <a:endParaRPr lang="en-US" sz="700" dirty="0">
              <a:solidFill>
                <a:schemeClr val="accent2"/>
              </a:solidFill>
            </a:endParaRPr>
          </a:p>
          <a:p>
            <a:pPr marL="0" indent="0">
              <a:buNone/>
            </a:pPr>
            <a:r>
              <a:rPr lang="en-US" sz="700" dirty="0">
                <a:solidFill>
                  <a:schemeClr val="accent2"/>
                </a:solidFill>
                <a:latin typeface="Courier New" panose="02070309020205020404" pitchFamily="34" charset="0"/>
                <a:ea typeface="Courier New" panose="02070309020205020404" pitchFamily="34" charset="-122"/>
                <a:cs typeface="Courier New" panose="02070309020205020404" pitchFamily="34" charset="-120"/>
              </a:rPr>
              <a:t>% Member 6</a:t>
            </a:r>
            <a:endParaRPr lang="en-US" sz="700" dirty="0">
              <a:solidFill>
                <a:schemeClr val="accent2"/>
              </a:solidFill>
            </a:endParaRPr>
          </a:p>
          <a:p>
            <a:pPr marL="0" indent="0">
              <a:buNone/>
            </a:pPr>
            <a:r>
              <a:rPr lang="en-US" sz="700" dirty="0">
                <a:solidFill>
                  <a:schemeClr val="accent2"/>
                </a:solidFill>
                <a:latin typeface="Courier New" panose="02070309020205020404" pitchFamily="34" charset="0"/>
                <a:ea typeface="Courier New" panose="02070309020205020404" pitchFamily="34" charset="-122"/>
                <a:cs typeface="Courier New" panose="02070309020205020404" pitchFamily="34" charset="-120"/>
              </a:rPr>
              <a:t>Member(6).name = 'Adipo Hope Odware';</a:t>
            </a:r>
            <a:endParaRPr lang="en-US" sz="700" dirty="0">
              <a:solidFill>
                <a:schemeClr val="accent2"/>
              </a:solidFill>
            </a:endParaRPr>
          </a:p>
          <a:p>
            <a:pPr marL="0" indent="0">
              <a:buNone/>
            </a:pPr>
            <a:r>
              <a:rPr lang="en-US" sz="700" dirty="0">
                <a:solidFill>
                  <a:schemeClr val="accent2"/>
                </a:solidFill>
                <a:latin typeface="Courier New" panose="02070309020205020404" pitchFamily="34" charset="0"/>
                <a:ea typeface="Courier New" panose="02070309020205020404" pitchFamily="34" charset="-122"/>
                <a:cs typeface="Courier New" panose="02070309020205020404" pitchFamily="34" charset="-120"/>
              </a:rPr>
              <a:t>Member(6).age = 21;</a:t>
            </a:r>
            <a:endParaRPr lang="en-US" sz="700" dirty="0">
              <a:solidFill>
                <a:schemeClr val="accent2"/>
              </a:solidFill>
            </a:endParaRPr>
          </a:p>
          <a:p>
            <a:pPr marL="0" indent="0">
              <a:buNone/>
            </a:pPr>
            <a:r>
              <a:rPr lang="en-US" sz="700" dirty="0">
                <a:solidFill>
                  <a:schemeClr val="accent2"/>
                </a:solidFill>
                <a:latin typeface="Courier New" panose="02070309020205020404" pitchFamily="34" charset="0"/>
                <a:ea typeface="Courier New" panose="02070309020205020404" pitchFamily="34" charset="-122"/>
                <a:cs typeface="Courier New" panose="02070309020205020404" pitchFamily="34" charset="-120"/>
              </a:rPr>
              <a:t>Member(6).tribe = 'Atesot';</a:t>
            </a:r>
            <a:endParaRPr lang="en-US" sz="700" dirty="0">
              <a:solidFill>
                <a:schemeClr val="accent2"/>
              </a:solidFill>
            </a:endParaRPr>
          </a:p>
          <a:p>
            <a:pPr marL="0" indent="0">
              <a:buNone/>
            </a:pPr>
            <a:r>
              <a:rPr lang="en-US" sz="700" dirty="0">
                <a:solidFill>
                  <a:schemeClr val="accent2"/>
                </a:solidFill>
                <a:latin typeface="Courier New" panose="02070309020205020404" pitchFamily="34" charset="0"/>
                <a:ea typeface="Courier New" panose="02070309020205020404" pitchFamily="34" charset="-122"/>
                <a:cs typeface="Courier New" panose="02070309020205020404" pitchFamily="34" charset="-120"/>
              </a:rPr>
              <a:t>Member(6).interests = 'Reading';</a:t>
            </a:r>
            <a:endParaRPr lang="en-US" sz="700" dirty="0">
              <a:solidFill>
                <a:schemeClr val="accent2"/>
              </a:solidFill>
            </a:endParaRPr>
          </a:p>
          <a:p>
            <a:pPr marL="0" indent="0">
              <a:buNone/>
            </a:pPr>
            <a:r>
              <a:rPr lang="en-US" sz="700" dirty="0">
                <a:solidFill>
                  <a:schemeClr val="accent2"/>
                </a:solidFill>
                <a:latin typeface="Courier New" panose="02070309020205020404" pitchFamily="34" charset="0"/>
                <a:ea typeface="Courier New" panose="02070309020205020404" pitchFamily="34" charset="-122"/>
                <a:cs typeface="Courier New" panose="02070309020205020404" pitchFamily="34" charset="-120"/>
              </a:rPr>
              <a:t>Member(6).village = 'Bukedea';</a:t>
            </a:r>
            <a:endParaRPr lang="en-US" sz="700" dirty="0">
              <a:solidFill>
                <a:schemeClr val="accent2"/>
              </a:solidFill>
            </a:endParaRPr>
          </a:p>
          <a:p>
            <a:pPr marL="0" indent="0">
              <a:buNone/>
            </a:pPr>
            <a:r>
              <a:rPr lang="en-US" sz="700" dirty="0">
                <a:solidFill>
                  <a:schemeClr val="accent2"/>
                </a:solidFill>
                <a:latin typeface="Courier New" panose="02070309020205020404" pitchFamily="34" charset="0"/>
                <a:ea typeface="Courier New" panose="02070309020205020404" pitchFamily="34" charset="-122"/>
                <a:cs typeface="Courier New" panose="02070309020205020404" pitchFamily="34" charset="-120"/>
              </a:rPr>
              <a:t>Member(6).religion = 'BORNAGAIN';</a:t>
            </a:r>
            <a:endParaRPr lang="en-US" sz="700" dirty="0">
              <a:solidFill>
                <a:schemeClr val="accent2"/>
              </a:solidFill>
            </a:endParaRPr>
          </a:p>
          <a:p>
            <a:pPr marL="0" indent="0">
              <a:buNone/>
            </a:pPr>
            <a:r>
              <a:rPr lang="en-US" sz="700" dirty="0">
                <a:solidFill>
                  <a:schemeClr val="accent2"/>
                </a:solidFill>
                <a:latin typeface="Courier New" panose="02070309020205020404" pitchFamily="34" charset="0"/>
                <a:ea typeface="Courier New" panose="02070309020205020404" pitchFamily="34" charset="-122"/>
                <a:cs typeface="Courier New" panose="02070309020205020404" pitchFamily="34" charset="-120"/>
              </a:rPr>
              <a:t>Member(6).course = 'MEB';</a:t>
            </a:r>
            <a:endParaRPr lang="en-US" sz="700" dirty="0">
              <a:solidFill>
                <a:schemeClr val="accent2"/>
              </a:solidFill>
            </a:endParaRPr>
          </a:p>
          <a:p>
            <a:pPr marL="0" indent="0">
              <a:buNone/>
            </a:pPr>
            <a:r>
              <a:rPr lang="en-US" sz="700" dirty="0">
                <a:solidFill>
                  <a:schemeClr val="accent2"/>
                </a:solidFill>
                <a:latin typeface="Courier New" panose="02070309020205020404" pitchFamily="34" charset="0"/>
                <a:ea typeface="Courier New" panose="02070309020205020404" pitchFamily="34" charset="-122"/>
                <a:cs typeface="Courier New" panose="02070309020205020404" pitchFamily="34" charset="-120"/>
              </a:rPr>
              <a:t>Member(6).district = 'BUKEDEA';</a:t>
            </a:r>
            <a:endParaRPr lang="en-US" sz="700" dirty="0">
              <a:solidFill>
                <a:schemeClr val="accent2"/>
              </a:solidFill>
            </a:endParaRPr>
          </a:p>
          <a:p>
            <a:pPr marL="0" indent="0">
              <a:buNone/>
            </a:pPr>
            <a:r>
              <a:rPr lang="en-US" sz="700" dirty="0">
                <a:solidFill>
                  <a:schemeClr val="accent2"/>
                </a:solidFill>
                <a:latin typeface="Courier New" panose="02070309020205020404" pitchFamily="34" charset="0"/>
                <a:ea typeface="Courier New" panose="02070309020205020404" pitchFamily="34" charset="-122"/>
                <a:cs typeface="Courier New" panose="02070309020205020404" pitchFamily="34" charset="-120"/>
              </a:rPr>
              <a:t>% Member 7</a:t>
            </a:r>
            <a:endParaRPr lang="en-US" sz="700" dirty="0">
              <a:solidFill>
                <a:schemeClr val="accent2"/>
              </a:solidFill>
            </a:endParaRPr>
          </a:p>
          <a:p>
            <a:pPr marL="0" indent="0">
              <a:buNone/>
            </a:pPr>
            <a:r>
              <a:rPr lang="en-US" sz="700" dirty="0">
                <a:solidFill>
                  <a:schemeClr val="accent2"/>
                </a:solidFill>
                <a:latin typeface="Courier New" panose="02070309020205020404" pitchFamily="34" charset="0"/>
                <a:ea typeface="Courier New" panose="02070309020205020404" pitchFamily="34" charset="-122"/>
                <a:cs typeface="Courier New" panose="02070309020205020404" pitchFamily="34" charset="-120"/>
              </a:rPr>
              <a:t>Member(7).name = 'GUDOI ALLAN';</a:t>
            </a:r>
            <a:endParaRPr lang="en-US" sz="700" dirty="0">
              <a:solidFill>
                <a:schemeClr val="accent2"/>
              </a:solidFill>
            </a:endParaRPr>
          </a:p>
          <a:p>
            <a:pPr marL="0" indent="0">
              <a:buNone/>
            </a:pPr>
            <a:r>
              <a:rPr lang="en-US" sz="700" dirty="0">
                <a:solidFill>
                  <a:schemeClr val="accent2"/>
                </a:solidFill>
                <a:latin typeface="Courier New" panose="02070309020205020404" pitchFamily="34" charset="0"/>
                <a:ea typeface="Courier New" panose="02070309020205020404" pitchFamily="34" charset="-122"/>
                <a:cs typeface="Courier New" panose="02070309020205020404" pitchFamily="34" charset="-120"/>
              </a:rPr>
              <a:t>Member(7).age = 22;</a:t>
            </a:r>
            <a:endParaRPr lang="en-US" sz="700" dirty="0">
              <a:solidFill>
                <a:schemeClr val="accent2"/>
              </a:solidFill>
            </a:endParaRPr>
          </a:p>
          <a:p>
            <a:pPr marL="0" indent="0">
              <a:buNone/>
            </a:pPr>
            <a:r>
              <a:rPr lang="en-US" sz="700" dirty="0">
                <a:solidFill>
                  <a:schemeClr val="accent2"/>
                </a:solidFill>
                <a:latin typeface="Courier New" panose="02070309020205020404" pitchFamily="34" charset="0"/>
                <a:ea typeface="Courier New" panose="02070309020205020404" pitchFamily="34" charset="-122"/>
                <a:cs typeface="Courier New" panose="02070309020205020404" pitchFamily="34" charset="-120"/>
              </a:rPr>
              <a:t>Member(7).tribe = 'Mugisu';</a:t>
            </a:r>
            <a:endParaRPr lang="en-US" sz="700" dirty="0">
              <a:solidFill>
                <a:schemeClr val="accent2"/>
              </a:solidFill>
            </a:endParaRPr>
          </a:p>
          <a:p>
            <a:pPr marL="0" indent="0">
              <a:buNone/>
            </a:pPr>
            <a:r>
              <a:rPr lang="en-US" sz="700" dirty="0">
                <a:solidFill>
                  <a:schemeClr val="accent2"/>
                </a:solidFill>
                <a:latin typeface="Courier New" panose="02070309020205020404" pitchFamily="34" charset="0"/>
                <a:ea typeface="Courier New" panose="02070309020205020404" pitchFamily="34" charset="-122"/>
                <a:cs typeface="Courier New" panose="02070309020205020404" pitchFamily="34" charset="-120"/>
              </a:rPr>
              <a:t>Member(7).interests = 'Research';</a:t>
            </a:r>
            <a:endParaRPr lang="en-US" sz="700" dirty="0">
              <a:solidFill>
                <a:schemeClr val="accent2"/>
              </a:solidFill>
            </a:endParaRPr>
          </a:p>
          <a:p>
            <a:pPr marL="0" indent="0">
              <a:buNone/>
            </a:pPr>
            <a:r>
              <a:rPr lang="en-US" sz="700" dirty="0">
                <a:solidFill>
                  <a:schemeClr val="accent2"/>
                </a:solidFill>
                <a:latin typeface="Courier New" panose="02070309020205020404" pitchFamily="34" charset="0"/>
                <a:ea typeface="Courier New" panose="02070309020205020404" pitchFamily="34" charset="-122"/>
                <a:cs typeface="Courier New" panose="02070309020205020404" pitchFamily="34" charset="-120"/>
              </a:rPr>
              <a:t>Member(7).village = 'Majanga';</a:t>
            </a:r>
            <a:endParaRPr lang="en-US" sz="700" dirty="0">
              <a:solidFill>
                <a:schemeClr val="accent2"/>
              </a:solidFill>
            </a:endParaRPr>
          </a:p>
          <a:p>
            <a:pPr marL="0" indent="0">
              <a:buNone/>
            </a:pPr>
            <a:r>
              <a:rPr lang="en-US" sz="700" dirty="0">
                <a:solidFill>
                  <a:schemeClr val="accent2"/>
                </a:solidFill>
                <a:latin typeface="Courier New" panose="02070309020205020404" pitchFamily="34" charset="0"/>
                <a:ea typeface="Courier New" panose="02070309020205020404" pitchFamily="34" charset="-122"/>
                <a:cs typeface="Courier New" panose="02070309020205020404" pitchFamily="34" charset="-120"/>
              </a:rPr>
              <a:t>Member(7).religion = 'Anglican';</a:t>
            </a:r>
            <a:endParaRPr lang="en-US" sz="700" dirty="0">
              <a:solidFill>
                <a:schemeClr val="accent2"/>
              </a:solidFill>
            </a:endParaRPr>
          </a:p>
          <a:p>
            <a:pPr marL="0" indent="0">
              <a:buNone/>
            </a:pPr>
            <a:r>
              <a:rPr lang="en-US" sz="700" dirty="0">
                <a:solidFill>
                  <a:schemeClr val="accent2"/>
                </a:solidFill>
                <a:latin typeface="Courier New" panose="02070309020205020404" pitchFamily="34" charset="0"/>
                <a:ea typeface="Courier New" panose="02070309020205020404" pitchFamily="34" charset="-122"/>
                <a:cs typeface="Courier New" panose="02070309020205020404" pitchFamily="34" charset="-120"/>
              </a:rPr>
              <a:t>Member(7).course = 'WAR';</a:t>
            </a:r>
            <a:endParaRPr lang="en-US" sz="700" dirty="0">
              <a:solidFill>
                <a:schemeClr val="accent2"/>
              </a:solidFill>
            </a:endParaRPr>
          </a:p>
          <a:p>
            <a:pPr marL="0" indent="0">
              <a:buNone/>
            </a:pPr>
            <a:r>
              <a:rPr lang="en-US" sz="700" dirty="0">
                <a:solidFill>
                  <a:schemeClr val="accent2"/>
                </a:solidFill>
                <a:latin typeface="Courier New" panose="02070309020205020404" pitchFamily="34" charset="0"/>
                <a:ea typeface="Courier New" panose="02070309020205020404" pitchFamily="34" charset="-122"/>
                <a:cs typeface="Courier New" panose="02070309020205020404" pitchFamily="34" charset="-120"/>
              </a:rPr>
              <a:t>Member(7).district = 'Mbale';</a:t>
            </a:r>
            <a:endParaRPr lang="en-US" sz="700" dirty="0">
              <a:solidFill>
                <a:schemeClr val="accent2"/>
              </a:solidFill>
            </a:endParaRPr>
          </a:p>
          <a:p>
            <a:pPr marL="0" indent="0">
              <a:buNone/>
            </a:pPr>
            <a:r>
              <a:rPr lang="en-US" sz="700" dirty="0">
                <a:solidFill>
                  <a:schemeClr val="accent2"/>
                </a:solidFill>
                <a:latin typeface="Courier New" panose="02070309020205020404" pitchFamily="34" charset="0"/>
                <a:ea typeface="Courier New" panose="02070309020205020404" pitchFamily="34" charset="-122"/>
                <a:cs typeface="Courier New" panose="02070309020205020404" pitchFamily="34" charset="-120"/>
              </a:rPr>
              <a:t>Member(7).facialrepresentation = 'C:\\\Users\\sseba\\Desktop\\assignment two\\PICS GROUP 7\\GUDOI.jpg';</a:t>
            </a:r>
            <a:endParaRPr lang="en-US" sz="700" dirty="0">
              <a:solidFill>
                <a:schemeClr val="accent2"/>
              </a:solidFill>
              <a:latin typeface="Courier New" panose="02070309020205020404" pitchFamily="34" charset="0"/>
              <a:ea typeface="Courier New" panose="02070309020205020404" pitchFamily="34" charset="-122"/>
              <a:cs typeface="Courier New" panose="02070309020205020404" pitchFamily="34" charset="-120"/>
            </a:endParaRPr>
          </a:p>
        </p:txBody>
      </p:sp>
      <p:sp>
        <p:nvSpPr>
          <p:cNvPr id="5" name="Text 3"/>
          <p:cNvSpPr/>
          <p:nvPr/>
        </p:nvSpPr>
        <p:spPr>
          <a:xfrm>
            <a:off x="457200" y="4777740"/>
            <a:ext cx="8229600" cy="228600"/>
          </a:xfrm>
          <a:prstGeom prst="rect">
            <a:avLst/>
          </a:prstGeom>
          <a:noFill/>
        </p:spPr>
        <p:txBody>
          <a:bodyPr wrap="square" lIns="0" tIns="0" rIns="0" bIns="0" rtlCol="0" anchor="ctr"/>
          <a:lstStyle/>
          <a:p>
            <a:pPr marL="0" indent="0">
              <a:buNone/>
            </a:pPr>
            <a:r>
              <a:rPr lang="en-US" sz="600" u="sng" dirty="0">
                <a:solidFill>
                  <a:srgbClr val="97B1DF"/>
                </a:solidFill>
                <a:hlinkClick r:id="rId1"/>
              </a:rPr>
              <a:t>[30]</a:t>
            </a:r>
            <a:endParaRPr lang="en-US" sz="600" dirty="0"/>
          </a:p>
        </p:txBody>
      </p:sp>
      <p:pic>
        <p:nvPicPr>
          <p:cNvPr id="6" name="Image 0" descr="/home/oai/share/matlab_icon.png"/>
          <p:cNvPicPr>
            <a:picLocks noChangeAspect="1"/>
          </p:cNvPicPr>
          <p:nvPr/>
        </p:nvPicPr>
        <p:blipFill>
          <a:blip r:embed="rId2"/>
          <a:stretch>
            <a:fillRect/>
          </a:stretch>
        </p:blipFill>
        <p:spPr>
          <a:xfrm>
            <a:off x="7126605" y="356870"/>
            <a:ext cx="1560195" cy="1464945"/>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ext 0"/>
          <p:cNvSpPr/>
          <p:nvPr/>
        </p:nvSpPr>
        <p:spPr>
          <a:xfrm>
            <a:off x="274320" y="274320"/>
            <a:ext cx="8595360" cy="502920"/>
          </a:xfrm>
          <a:prstGeom prst="rect">
            <a:avLst/>
          </a:prstGeom>
          <a:noFill/>
        </p:spPr>
        <p:txBody>
          <a:bodyPr wrap="square" rtlCol="0" anchor="ctr"/>
          <a:lstStyle/>
          <a:p>
            <a:pPr marL="0" indent="0">
              <a:buNone/>
            </a:pPr>
            <a:r>
              <a:rPr lang="en-US" sz="2400" dirty="0">
                <a:solidFill>
                  <a:srgbClr val="030A18"/>
                </a:solidFill>
                <a:latin typeface="Arial" panose="020B0604020202020204" pitchFamily="34" charset="0"/>
                <a:ea typeface="Arial" panose="020B0604020202020204" pitchFamily="34" charset="-122"/>
                <a:cs typeface="Arial" panose="020B0604020202020204" pitchFamily="34" charset="-120"/>
              </a:rPr>
              <a:t>Member Attributes Code (4/4)</a:t>
            </a:r>
            <a:endParaRPr lang="en-US" sz="2400" dirty="0"/>
          </a:p>
        </p:txBody>
      </p:sp>
      <p:sp>
        <p:nvSpPr>
          <p:cNvPr id="3" name="Text 1"/>
          <p:cNvSpPr/>
          <p:nvPr/>
        </p:nvSpPr>
        <p:spPr>
          <a:xfrm>
            <a:off x="365760" y="1005840"/>
            <a:ext cx="8229600" cy="457200"/>
          </a:xfrm>
          <a:prstGeom prst="rect">
            <a:avLst/>
          </a:prstGeom>
          <a:noFill/>
        </p:spPr>
        <p:txBody>
          <a:bodyPr wrap="square" rtlCol="0" anchor="ctr"/>
          <a:lstStyle/>
          <a:p>
            <a:pPr marL="0" indent="0">
              <a:buNone/>
            </a:pPr>
            <a:r>
              <a:rPr lang="en-US" sz="1200" dirty="0">
                <a:solidFill>
                  <a:srgbClr val="030A18"/>
                </a:solidFill>
              </a:rPr>
              <a:t>Populate members 8–9.</a:t>
            </a:r>
            <a:endParaRPr lang="en-US" sz="1200" dirty="0"/>
          </a:p>
        </p:txBody>
      </p:sp>
      <p:sp>
        <p:nvSpPr>
          <p:cNvPr id="4" name="Text 2"/>
          <p:cNvSpPr/>
          <p:nvPr/>
        </p:nvSpPr>
        <p:spPr>
          <a:xfrm>
            <a:off x="274320" y="1263015"/>
            <a:ext cx="8412480" cy="3200400"/>
          </a:xfrm>
          <a:prstGeom prst="rect">
            <a:avLst/>
          </a:prstGeom>
          <a:solidFill>
            <a:srgbClr val="F5F5F5"/>
          </a:solidFill>
        </p:spPr>
        <p:txBody>
          <a:bodyPr wrap="square" lIns="1270" tIns="1270" rIns="1270" bIns="1270" rtlCol="0" anchor="t"/>
          <a:lstStyle/>
          <a:p>
            <a:pPr marL="0" indent="0">
              <a:buNone/>
            </a:pPr>
            <a:r>
              <a:rPr lang="en-US" sz="1200" dirty="0">
                <a:solidFill>
                  <a:schemeClr val="accent2"/>
                </a:solidFill>
                <a:latin typeface="Courier New" panose="02070309020205020404" pitchFamily="34" charset="0"/>
                <a:ea typeface="Courier New" panose="02070309020205020404" pitchFamily="34" charset="-122"/>
                <a:cs typeface="Courier New" panose="02070309020205020404" pitchFamily="34" charset="-120"/>
              </a:rPr>
              <a:t>% Member 8</a:t>
            </a:r>
            <a:endParaRPr lang="en-US" sz="1200" dirty="0">
              <a:solidFill>
                <a:schemeClr val="accent2"/>
              </a:solidFill>
            </a:endParaRPr>
          </a:p>
          <a:p>
            <a:pPr marL="0" indent="0">
              <a:buNone/>
            </a:pPr>
            <a:r>
              <a:rPr lang="en-US" sz="1200" dirty="0">
                <a:solidFill>
                  <a:schemeClr val="accent2"/>
                </a:solidFill>
                <a:latin typeface="Courier New" panose="02070309020205020404" pitchFamily="34" charset="0"/>
                <a:ea typeface="Courier New" panose="02070309020205020404" pitchFamily="34" charset="-122"/>
                <a:cs typeface="Courier New" panose="02070309020205020404" pitchFamily="34" charset="-120"/>
              </a:rPr>
              <a:t>Member(8).name = 'Kobusingye Bethline';</a:t>
            </a:r>
            <a:endParaRPr lang="en-US" sz="1200" dirty="0">
              <a:solidFill>
                <a:schemeClr val="accent2"/>
              </a:solidFill>
            </a:endParaRPr>
          </a:p>
          <a:p>
            <a:pPr marL="0" indent="0">
              <a:buNone/>
            </a:pPr>
            <a:r>
              <a:rPr lang="en-US" sz="1200" dirty="0">
                <a:solidFill>
                  <a:schemeClr val="accent2"/>
                </a:solidFill>
                <a:latin typeface="Courier New" panose="02070309020205020404" pitchFamily="34" charset="0"/>
                <a:ea typeface="Courier New" panose="02070309020205020404" pitchFamily="34" charset="-122"/>
                <a:cs typeface="Courier New" panose="02070309020205020404" pitchFamily="34" charset="-120"/>
              </a:rPr>
              <a:t>Member(8).course = 'PTI';</a:t>
            </a:r>
            <a:endParaRPr lang="en-US" sz="1200" dirty="0">
              <a:solidFill>
                <a:schemeClr val="accent2"/>
              </a:solidFill>
            </a:endParaRPr>
          </a:p>
          <a:p>
            <a:pPr marL="0" indent="0">
              <a:buNone/>
            </a:pPr>
            <a:r>
              <a:rPr lang="en-US" sz="1200" dirty="0">
                <a:solidFill>
                  <a:schemeClr val="accent2"/>
                </a:solidFill>
                <a:latin typeface="Courier New" panose="02070309020205020404" pitchFamily="34" charset="0"/>
                <a:ea typeface="Courier New" panose="02070309020205020404" pitchFamily="34" charset="-122"/>
                <a:cs typeface="Courier New" panose="02070309020205020404" pitchFamily="34" charset="-120"/>
              </a:rPr>
              <a:t>Member(8).district = 'Ntungamo';</a:t>
            </a:r>
            <a:endParaRPr lang="en-US" sz="1200" dirty="0">
              <a:solidFill>
                <a:schemeClr val="accent2"/>
              </a:solidFill>
            </a:endParaRPr>
          </a:p>
          <a:p>
            <a:pPr marL="0" indent="0">
              <a:buNone/>
            </a:pPr>
            <a:r>
              <a:rPr lang="en-US" sz="1200" dirty="0">
                <a:solidFill>
                  <a:schemeClr val="accent2"/>
                </a:solidFill>
                <a:latin typeface="Courier New" panose="02070309020205020404" pitchFamily="34" charset="0"/>
                <a:ea typeface="Courier New" panose="02070309020205020404" pitchFamily="34" charset="-122"/>
                <a:cs typeface="Courier New" panose="02070309020205020404" pitchFamily="34" charset="-120"/>
              </a:rPr>
              <a:t>Member(8).village = 'Itojo';</a:t>
            </a:r>
            <a:endParaRPr lang="en-US" sz="1200" dirty="0">
              <a:solidFill>
                <a:schemeClr val="accent2"/>
              </a:solidFill>
            </a:endParaRPr>
          </a:p>
          <a:p>
            <a:pPr marL="0" indent="0">
              <a:buNone/>
            </a:pPr>
            <a:r>
              <a:rPr lang="en-US" sz="1200" dirty="0">
                <a:solidFill>
                  <a:schemeClr val="accent2"/>
                </a:solidFill>
                <a:latin typeface="Courier New" panose="02070309020205020404" pitchFamily="34" charset="0"/>
                <a:ea typeface="Courier New" panose="02070309020205020404" pitchFamily="34" charset="-122"/>
                <a:cs typeface="Courier New" panose="02070309020205020404" pitchFamily="34" charset="-120"/>
              </a:rPr>
              <a:t>Member(8).tribe = 'Munyankore';</a:t>
            </a:r>
            <a:endParaRPr lang="en-US" sz="1200" dirty="0">
              <a:solidFill>
                <a:schemeClr val="accent2"/>
              </a:solidFill>
            </a:endParaRPr>
          </a:p>
          <a:p>
            <a:pPr marL="0" indent="0">
              <a:buNone/>
            </a:pPr>
            <a:r>
              <a:rPr lang="en-US" sz="1200" dirty="0">
                <a:solidFill>
                  <a:schemeClr val="accent2"/>
                </a:solidFill>
                <a:latin typeface="Courier New" panose="02070309020205020404" pitchFamily="34" charset="0"/>
                <a:ea typeface="Courier New" panose="02070309020205020404" pitchFamily="34" charset="-122"/>
                <a:cs typeface="Courier New" panose="02070309020205020404" pitchFamily="34" charset="-120"/>
              </a:rPr>
              <a:t>Member(8).religion = 'Protestant';</a:t>
            </a:r>
            <a:endParaRPr lang="en-US" sz="1200" dirty="0">
              <a:solidFill>
                <a:schemeClr val="accent2"/>
              </a:solidFill>
            </a:endParaRPr>
          </a:p>
          <a:p>
            <a:pPr marL="0" indent="0">
              <a:buNone/>
            </a:pPr>
            <a:r>
              <a:rPr lang="en-US" sz="1200" dirty="0">
                <a:solidFill>
                  <a:schemeClr val="accent2"/>
                </a:solidFill>
                <a:latin typeface="Courier New" panose="02070309020205020404" pitchFamily="34" charset="0"/>
                <a:ea typeface="Courier New" panose="02070309020205020404" pitchFamily="34" charset="-122"/>
                <a:cs typeface="Courier New" panose="02070309020205020404" pitchFamily="34" charset="-120"/>
              </a:rPr>
              <a:t>Member(8).age = 21;</a:t>
            </a:r>
            <a:endParaRPr lang="en-US" sz="1200" dirty="0">
              <a:solidFill>
                <a:schemeClr val="accent2"/>
              </a:solidFill>
            </a:endParaRPr>
          </a:p>
          <a:p>
            <a:pPr marL="0" indent="0">
              <a:buNone/>
            </a:pPr>
            <a:r>
              <a:rPr lang="en-US" sz="1200" dirty="0">
                <a:solidFill>
                  <a:schemeClr val="accent2"/>
                </a:solidFill>
                <a:latin typeface="Courier New" panose="02070309020205020404" pitchFamily="34" charset="0"/>
                <a:ea typeface="Courier New" panose="02070309020205020404" pitchFamily="34" charset="-122"/>
                <a:cs typeface="Courier New" panose="02070309020205020404" pitchFamily="34" charset="-120"/>
              </a:rPr>
              <a:t>Member(8).interests = 'Watching movies';</a:t>
            </a:r>
            <a:endParaRPr lang="en-US" sz="1200" dirty="0">
              <a:solidFill>
                <a:schemeClr val="accent2"/>
              </a:solidFill>
            </a:endParaRPr>
          </a:p>
          <a:p>
            <a:pPr marL="0" indent="0">
              <a:buNone/>
            </a:pPr>
            <a:r>
              <a:rPr lang="en-US" sz="1200" dirty="0">
                <a:solidFill>
                  <a:schemeClr val="accent2"/>
                </a:solidFill>
                <a:latin typeface="Courier New" panose="02070309020205020404" pitchFamily="34" charset="0"/>
                <a:ea typeface="Courier New" panose="02070309020205020404" pitchFamily="34" charset="-122"/>
                <a:cs typeface="Courier New" panose="02070309020205020404" pitchFamily="34" charset="-120"/>
              </a:rPr>
              <a:t>Member(8).facialrepresentation = 'C:\\\Users\\sseba\\Desktop\\assignment two\\PICS GROUP 7\\bethelene.jpg';</a:t>
            </a:r>
            <a:endParaRPr lang="en-US" sz="1200" dirty="0">
              <a:solidFill>
                <a:schemeClr val="accent2"/>
              </a:solidFill>
            </a:endParaRPr>
          </a:p>
          <a:p>
            <a:pPr marL="0" indent="0">
              <a:buNone/>
            </a:pPr>
            <a:r>
              <a:rPr lang="en-US" sz="1200" dirty="0">
                <a:solidFill>
                  <a:schemeClr val="accent2"/>
                </a:solidFill>
                <a:latin typeface="Courier New" panose="02070309020205020404" pitchFamily="34" charset="0"/>
                <a:ea typeface="Courier New" panose="02070309020205020404" pitchFamily="34" charset="-122"/>
                <a:cs typeface="Courier New" panose="02070309020205020404" pitchFamily="34" charset="-120"/>
              </a:rPr>
              <a:t>%Member 9</a:t>
            </a:r>
            <a:endParaRPr lang="en-US" sz="1200" dirty="0">
              <a:solidFill>
                <a:schemeClr val="accent2"/>
              </a:solidFill>
            </a:endParaRPr>
          </a:p>
          <a:p>
            <a:pPr marL="0" indent="0">
              <a:buNone/>
            </a:pPr>
            <a:r>
              <a:rPr lang="en-US" sz="1200" dirty="0">
                <a:solidFill>
                  <a:schemeClr val="accent2"/>
                </a:solidFill>
                <a:latin typeface="Courier New" panose="02070309020205020404" pitchFamily="34" charset="0"/>
                <a:ea typeface="Courier New" panose="02070309020205020404" pitchFamily="34" charset="-122"/>
                <a:cs typeface="Courier New" panose="02070309020205020404" pitchFamily="34" charset="-120"/>
              </a:rPr>
              <a:t>Member(9).name = 'ETYANG JONATHAN';</a:t>
            </a:r>
            <a:endParaRPr lang="en-US" sz="1200" dirty="0">
              <a:solidFill>
                <a:schemeClr val="accent2"/>
              </a:solidFill>
            </a:endParaRPr>
          </a:p>
          <a:p>
            <a:pPr marL="0" indent="0">
              <a:buNone/>
            </a:pPr>
            <a:r>
              <a:rPr lang="en-US" sz="1200" dirty="0">
                <a:solidFill>
                  <a:schemeClr val="accent2"/>
                </a:solidFill>
                <a:latin typeface="Courier New" panose="02070309020205020404" pitchFamily="34" charset="0"/>
                <a:ea typeface="Courier New" panose="02070309020205020404" pitchFamily="34" charset="-122"/>
                <a:cs typeface="Courier New" panose="02070309020205020404" pitchFamily="34" charset="-120"/>
              </a:rPr>
              <a:t>Member(9).age = 22;</a:t>
            </a:r>
            <a:endParaRPr lang="en-US" sz="1200" dirty="0">
              <a:solidFill>
                <a:schemeClr val="accent2"/>
              </a:solidFill>
            </a:endParaRPr>
          </a:p>
          <a:p>
            <a:pPr marL="0" indent="0">
              <a:buNone/>
            </a:pPr>
            <a:r>
              <a:rPr lang="en-US" sz="1200" dirty="0">
                <a:solidFill>
                  <a:schemeClr val="accent2"/>
                </a:solidFill>
                <a:latin typeface="Courier New" panose="02070309020205020404" pitchFamily="34" charset="0"/>
                <a:ea typeface="Courier New" panose="02070309020205020404" pitchFamily="34" charset="-122"/>
                <a:cs typeface="Courier New" panose="02070309020205020404" pitchFamily="34" charset="-120"/>
              </a:rPr>
              <a:t>Member(9).interests = 'MATLAB';</a:t>
            </a:r>
            <a:endParaRPr lang="en-US" sz="1200" dirty="0">
              <a:solidFill>
                <a:schemeClr val="accent2"/>
              </a:solidFill>
            </a:endParaRPr>
          </a:p>
          <a:p>
            <a:pPr marL="0" indent="0">
              <a:buNone/>
            </a:pPr>
            <a:r>
              <a:rPr lang="en-US" sz="1200" dirty="0">
                <a:solidFill>
                  <a:schemeClr val="accent2"/>
                </a:solidFill>
                <a:latin typeface="Courier New" panose="02070309020205020404" pitchFamily="34" charset="0"/>
                <a:ea typeface="Courier New" panose="02070309020205020404" pitchFamily="34" charset="-122"/>
                <a:cs typeface="Courier New" panose="02070309020205020404" pitchFamily="34" charset="-120"/>
              </a:rPr>
              <a:t>Member(9).district = 'JINJA';</a:t>
            </a:r>
            <a:endParaRPr lang="en-US" sz="1200" dirty="0">
              <a:solidFill>
                <a:schemeClr val="accent2"/>
              </a:solidFill>
            </a:endParaRPr>
          </a:p>
          <a:p>
            <a:pPr marL="0" indent="0">
              <a:buNone/>
            </a:pPr>
            <a:r>
              <a:rPr lang="en-US" sz="1200" dirty="0">
                <a:solidFill>
                  <a:schemeClr val="accent2"/>
                </a:solidFill>
                <a:latin typeface="Courier New" panose="02070309020205020404" pitchFamily="34" charset="0"/>
                <a:ea typeface="Courier New" panose="02070309020205020404" pitchFamily="34" charset="-122"/>
                <a:cs typeface="Courier New" panose="02070309020205020404" pitchFamily="34" charset="-120"/>
              </a:rPr>
              <a:t>Member(9).course = 'APE';</a:t>
            </a:r>
            <a:endParaRPr lang="en-US" sz="1200" dirty="0">
              <a:solidFill>
                <a:schemeClr val="accent2"/>
              </a:solidFill>
              <a:latin typeface="Courier New" panose="02070309020205020404" pitchFamily="34" charset="0"/>
              <a:ea typeface="Courier New" panose="02070309020205020404" pitchFamily="34" charset="-122"/>
              <a:cs typeface="Courier New" panose="02070309020205020404" pitchFamily="34" charset="-120"/>
            </a:endParaRPr>
          </a:p>
        </p:txBody>
      </p:sp>
      <p:sp>
        <p:nvSpPr>
          <p:cNvPr id="5" name="Text 3"/>
          <p:cNvSpPr/>
          <p:nvPr/>
        </p:nvSpPr>
        <p:spPr>
          <a:xfrm>
            <a:off x="457200" y="4777740"/>
            <a:ext cx="8229600" cy="228600"/>
          </a:xfrm>
          <a:prstGeom prst="rect">
            <a:avLst/>
          </a:prstGeom>
          <a:noFill/>
        </p:spPr>
        <p:txBody>
          <a:bodyPr wrap="square" lIns="0" tIns="0" rIns="0" bIns="0" rtlCol="0" anchor="ctr"/>
          <a:lstStyle/>
          <a:p>
            <a:pPr marL="0" indent="0">
              <a:buNone/>
            </a:pPr>
            <a:r>
              <a:rPr lang="en-US" sz="600" u="sng" dirty="0">
                <a:solidFill>
                  <a:srgbClr val="97B1DF"/>
                </a:solidFill>
                <a:hlinkClick r:id="rId1"/>
              </a:rPr>
              <a:t>[31]</a:t>
            </a:r>
            <a:r>
              <a:rPr lang="en-US" sz="600" dirty="0">
                <a:solidFill>
                  <a:srgbClr val="000000"/>
                </a:solidFill>
              </a:rPr>
              <a:t>  </a:t>
            </a:r>
            <a:r>
              <a:rPr lang="en-US" sz="600" u="sng" dirty="0">
                <a:solidFill>
                  <a:srgbClr val="97B1DF"/>
                </a:solidFill>
                <a:hlinkClick r:id="rId2"/>
              </a:rPr>
              <a:t>[32]</a:t>
            </a:r>
            <a:endParaRPr lang="en-US" sz="600" dirty="0"/>
          </a:p>
        </p:txBody>
      </p:sp>
      <p:pic>
        <p:nvPicPr>
          <p:cNvPr id="6" name="Image 0" descr="/home/oai/share/matlab_icon.png"/>
          <p:cNvPicPr>
            <a:picLocks noChangeAspect="1"/>
          </p:cNvPicPr>
          <p:nvPr/>
        </p:nvPicPr>
        <p:blipFill>
          <a:blip r:embed="rId3"/>
          <a:stretch>
            <a:fillRect/>
          </a:stretch>
        </p:blipFill>
        <p:spPr>
          <a:xfrm>
            <a:off x="7341870" y="265430"/>
            <a:ext cx="1344930" cy="1198245"/>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ext 0"/>
          <p:cNvSpPr/>
          <p:nvPr/>
        </p:nvSpPr>
        <p:spPr>
          <a:xfrm>
            <a:off x="274320" y="274320"/>
            <a:ext cx="8595360" cy="502920"/>
          </a:xfrm>
          <a:prstGeom prst="rect">
            <a:avLst/>
          </a:prstGeom>
          <a:noFill/>
        </p:spPr>
        <p:txBody>
          <a:bodyPr wrap="square" rtlCol="0" anchor="ctr"/>
          <a:lstStyle/>
          <a:p>
            <a:pPr marL="0" indent="0">
              <a:buNone/>
            </a:pPr>
            <a:r>
              <a:rPr lang="en-US" sz="2400" dirty="0">
                <a:solidFill>
                  <a:srgbClr val="030A18"/>
                </a:solidFill>
                <a:latin typeface="Arial" panose="020B0604020202020204" pitchFamily="34" charset="0"/>
                <a:ea typeface="Arial" panose="020B0604020202020204" pitchFamily="34" charset="-122"/>
                <a:cs typeface="Arial" panose="020B0604020202020204" pitchFamily="34" charset="-120"/>
              </a:rPr>
              <a:t>Members Visualisation (Part 1)</a:t>
            </a:r>
            <a:endParaRPr lang="en-US" sz="2400" dirty="0"/>
          </a:p>
        </p:txBody>
      </p:sp>
      <p:sp>
        <p:nvSpPr>
          <p:cNvPr id="3" name="Text 1"/>
          <p:cNvSpPr/>
          <p:nvPr/>
        </p:nvSpPr>
        <p:spPr>
          <a:xfrm>
            <a:off x="234950" y="777240"/>
            <a:ext cx="5303520" cy="731520"/>
          </a:xfrm>
          <a:prstGeom prst="rect">
            <a:avLst/>
          </a:prstGeom>
          <a:noFill/>
        </p:spPr>
        <p:txBody>
          <a:bodyPr wrap="square" rtlCol="0" anchor="ctr"/>
          <a:lstStyle/>
          <a:p>
            <a:pPr marL="0" indent="0">
              <a:buNone/>
            </a:pPr>
            <a:r>
              <a:rPr lang="en-US" sz="1200" dirty="0">
                <a:solidFill>
                  <a:srgbClr val="030A18"/>
                </a:solidFill>
              </a:rPr>
              <a:t>This code visualises ages with various 2D plots: bar, stair, horizontal bar, scatter, line, stem, step, error bar, area and histogram.</a:t>
            </a:r>
            <a:endParaRPr lang="en-US" sz="1200" dirty="0"/>
          </a:p>
        </p:txBody>
      </p:sp>
      <p:sp>
        <p:nvSpPr>
          <p:cNvPr id="4" name="Text 2"/>
          <p:cNvSpPr/>
          <p:nvPr/>
        </p:nvSpPr>
        <p:spPr>
          <a:xfrm>
            <a:off x="234950" y="1438910"/>
            <a:ext cx="8747760" cy="3407410"/>
          </a:xfrm>
          <a:prstGeom prst="rect">
            <a:avLst/>
          </a:prstGeom>
          <a:solidFill>
            <a:srgbClr val="F5F5F5"/>
          </a:solidFill>
        </p:spPr>
        <p:txBody>
          <a:bodyPr wrap="square" lIns="1270" tIns="1270" rIns="1270" bIns="1270" rtlCol="0" anchor="ctr"/>
          <a:lstStyle/>
          <a:p>
            <a:pPr marL="0" indent="0">
              <a:buNone/>
            </a:pPr>
            <a:r>
              <a:rPr lang="en-US" altLang="en-GB" sz="800" dirty="0">
                <a:solidFill>
                  <a:schemeClr val="accent2"/>
                </a:solidFill>
              </a:rPr>
              <a:t>%% Assignment 2</a:t>
            </a:r>
            <a:endParaRPr lang="en-US" altLang="en-GB" sz="800" dirty="0">
              <a:solidFill>
                <a:schemeClr val="accent2"/>
              </a:solidFill>
            </a:endParaRPr>
          </a:p>
          <a:p>
            <a:pPr marL="0" indent="0">
              <a:buNone/>
            </a:pPr>
            <a:r>
              <a:rPr lang="en-US" altLang="en-GB" sz="800" dirty="0">
                <a:solidFill>
                  <a:schemeClr val="accent2"/>
                </a:solidFill>
              </a:rPr>
              <a:t>figure("Name","RELATION OF AGE AND NAMES")</a:t>
            </a:r>
            <a:endParaRPr lang="en-US" altLang="en-GB" sz="800" dirty="0">
              <a:solidFill>
                <a:schemeClr val="accent2"/>
              </a:solidFill>
            </a:endParaRPr>
          </a:p>
          <a:p>
            <a:pPr marL="0" indent="0">
              <a:buNone/>
            </a:pPr>
            <a:r>
              <a:rPr lang="en-US" altLang="en-GB" sz="800" dirty="0">
                <a:solidFill>
                  <a:schemeClr val="accent2"/>
                </a:solidFill>
              </a:rPr>
              <a:t>age = [20 22 22 21 21 21 22 21 22];</a:t>
            </a:r>
            <a:endParaRPr lang="en-US" altLang="en-GB" sz="800" dirty="0">
              <a:solidFill>
                <a:schemeClr val="accent2"/>
              </a:solidFill>
            </a:endParaRPr>
          </a:p>
          <a:p>
            <a:pPr marL="0" indent="0">
              <a:buNone/>
            </a:pPr>
            <a:r>
              <a:rPr lang="en-US" altLang="en-GB" sz="800" dirty="0">
                <a:solidFill>
                  <a:schemeClr val="accent2"/>
                </a:solidFill>
              </a:rPr>
              <a:t>Names = categorical({'SSEBAKIJJE HOSEA','NYERO MARIA','KAKURU OBADIAH','Sembera sherina Tapiness','Esarait Brian','Adipo Hope Odware','GUDOI ALLAN','Kobusingye Bethline','ETYANG JONATHAN'});</a:t>
            </a:r>
            <a:endParaRPr lang="en-US" altLang="en-GB" sz="800" dirty="0">
              <a:solidFill>
                <a:schemeClr val="accent2"/>
              </a:solidFill>
            </a:endParaRPr>
          </a:p>
          <a:p>
            <a:pPr marL="0" indent="0">
              <a:buNone/>
            </a:pPr>
            <a:r>
              <a:rPr lang="en-US" altLang="en-GB" sz="800" dirty="0">
                <a:solidFill>
                  <a:schemeClr val="accent2"/>
                </a:solidFill>
              </a:rPr>
              <a:t>bar(Names,age)</a:t>
            </a:r>
            <a:endParaRPr lang="en-US" altLang="en-GB" sz="800" dirty="0">
              <a:solidFill>
                <a:schemeClr val="accent2"/>
              </a:solidFill>
            </a:endParaRPr>
          </a:p>
          <a:p>
            <a:pPr marL="0" indent="0">
              <a:buNone/>
            </a:pPr>
            <a:r>
              <a:rPr lang="en-US" altLang="en-GB" sz="800" dirty="0">
                <a:solidFill>
                  <a:schemeClr val="accent2"/>
                </a:solidFill>
              </a:rPr>
              <a:t>xlabel('names');</a:t>
            </a:r>
            <a:endParaRPr lang="en-US" altLang="en-GB" sz="800" dirty="0">
              <a:solidFill>
                <a:schemeClr val="accent2"/>
              </a:solidFill>
            </a:endParaRPr>
          </a:p>
          <a:p>
            <a:pPr marL="0" indent="0">
              <a:buNone/>
            </a:pPr>
            <a:r>
              <a:rPr lang="en-US" altLang="en-GB" sz="800" dirty="0">
                <a:solidFill>
                  <a:schemeClr val="accent2"/>
                </a:solidFill>
              </a:rPr>
              <a:t>ylabel('age');</a:t>
            </a:r>
            <a:endParaRPr lang="en-US" altLang="en-GB" sz="800" dirty="0">
              <a:solidFill>
                <a:schemeClr val="accent2"/>
              </a:solidFill>
            </a:endParaRPr>
          </a:p>
          <a:p>
            <a:pPr marL="0" indent="0">
              <a:buNone/>
            </a:pPr>
            <a:r>
              <a:rPr lang="en-US" altLang="en-GB" sz="800" dirty="0">
                <a:solidFill>
                  <a:schemeClr val="accent2"/>
                </a:solidFill>
              </a:rPr>
              <a:t>title('RELATION OF AGE AND NAMES');</a:t>
            </a:r>
            <a:endParaRPr lang="en-US" altLang="en-GB" sz="800" dirty="0">
              <a:solidFill>
                <a:schemeClr val="accent2"/>
              </a:solidFill>
            </a:endParaRPr>
          </a:p>
          <a:p>
            <a:pPr marL="0" indent="0">
              <a:buNone/>
            </a:pPr>
            <a:r>
              <a:rPr lang="en-US" altLang="en-GB" sz="800" dirty="0">
                <a:solidFill>
                  <a:schemeClr val="accent2"/>
                </a:solidFill>
              </a:rPr>
              <a:t>grid on</a:t>
            </a:r>
            <a:endParaRPr lang="en-US" altLang="en-GB" sz="800" dirty="0">
              <a:solidFill>
                <a:schemeClr val="accent2"/>
              </a:solidFill>
            </a:endParaRPr>
          </a:p>
          <a:p>
            <a:pPr marL="0" indent="0">
              <a:buNone/>
            </a:pPr>
            <a:r>
              <a:rPr lang="en-US" altLang="en-GB" sz="800" dirty="0">
                <a:solidFill>
                  <a:schemeClr val="accent2"/>
                </a:solidFill>
              </a:rPr>
              <a:t>%stair plot of cos(age) aganist ages</a:t>
            </a:r>
            <a:endParaRPr lang="en-US" altLang="en-GB" sz="800" dirty="0">
              <a:solidFill>
                <a:schemeClr val="accent2"/>
              </a:solidFill>
            </a:endParaRPr>
          </a:p>
          <a:p>
            <a:pPr marL="0" indent="0">
              <a:buNone/>
            </a:pPr>
            <a:r>
              <a:rPr lang="en-US" altLang="en-GB" sz="800" dirty="0">
                <a:solidFill>
                  <a:schemeClr val="accent2"/>
                </a:solidFill>
              </a:rPr>
              <a:t>figure("Name","stair plot of cos(age)aganist ages" )</a:t>
            </a:r>
            <a:endParaRPr lang="en-US" altLang="en-GB" sz="800" dirty="0">
              <a:solidFill>
                <a:schemeClr val="accent2"/>
              </a:solidFill>
            </a:endParaRPr>
          </a:p>
          <a:p>
            <a:pPr marL="0" indent="0">
              <a:buNone/>
            </a:pPr>
            <a:r>
              <a:rPr lang="en-US" altLang="en-GB" sz="800" dirty="0">
                <a:solidFill>
                  <a:schemeClr val="accent2"/>
                </a:solidFill>
              </a:rPr>
              <a:t>c = cos(age);</a:t>
            </a:r>
            <a:endParaRPr lang="en-US" altLang="en-GB" sz="800" dirty="0">
              <a:solidFill>
                <a:schemeClr val="accent2"/>
              </a:solidFill>
            </a:endParaRPr>
          </a:p>
          <a:p>
            <a:pPr marL="0" indent="0">
              <a:buNone/>
            </a:pPr>
            <a:r>
              <a:rPr lang="en-US" altLang="en-GB" sz="800" dirty="0">
                <a:solidFill>
                  <a:schemeClr val="accent2"/>
                </a:solidFill>
              </a:rPr>
              <a:t>s = sin(age);</a:t>
            </a:r>
            <a:endParaRPr lang="en-US" altLang="en-GB" sz="800" dirty="0">
              <a:solidFill>
                <a:schemeClr val="accent2"/>
              </a:solidFill>
            </a:endParaRPr>
          </a:p>
          <a:p>
            <a:pPr marL="0" indent="0">
              <a:buNone/>
            </a:pPr>
            <a:r>
              <a:rPr lang="en-US" altLang="en-GB" sz="800" dirty="0">
                <a:solidFill>
                  <a:schemeClr val="accent2"/>
                </a:solidFill>
              </a:rPr>
              <a:t>stairs(age,c)</a:t>
            </a:r>
            <a:endParaRPr lang="en-US" altLang="en-GB" sz="800" dirty="0">
              <a:solidFill>
                <a:schemeClr val="accent2"/>
              </a:solidFill>
            </a:endParaRPr>
          </a:p>
          <a:p>
            <a:pPr marL="0" indent="0">
              <a:buNone/>
            </a:pPr>
            <a:r>
              <a:rPr lang="en-US" altLang="en-GB" sz="800" dirty="0">
                <a:solidFill>
                  <a:schemeClr val="accent2"/>
                </a:solidFill>
              </a:rPr>
              <a:t>xlabel('age');</a:t>
            </a:r>
            <a:endParaRPr lang="en-US" altLang="en-GB" sz="800" dirty="0">
              <a:solidFill>
                <a:schemeClr val="accent2"/>
              </a:solidFill>
            </a:endParaRPr>
          </a:p>
          <a:p>
            <a:pPr marL="0" indent="0">
              <a:buNone/>
            </a:pPr>
            <a:r>
              <a:rPr lang="en-US" altLang="en-GB" sz="800" dirty="0">
                <a:solidFill>
                  <a:schemeClr val="accent2"/>
                </a:solidFill>
              </a:rPr>
              <a:t>ylabel('c');</a:t>
            </a:r>
            <a:endParaRPr lang="en-US" altLang="en-GB" sz="800" dirty="0">
              <a:solidFill>
                <a:schemeClr val="accent2"/>
              </a:solidFill>
            </a:endParaRPr>
          </a:p>
          <a:p>
            <a:pPr marL="0" indent="0">
              <a:buNone/>
            </a:pPr>
            <a:r>
              <a:rPr lang="en-US" altLang="en-GB" sz="800" dirty="0">
                <a:solidFill>
                  <a:schemeClr val="accent2"/>
                </a:solidFill>
              </a:rPr>
              <a:t>grid on;</a:t>
            </a:r>
            <a:endParaRPr lang="en-US" altLang="en-GB" sz="800" dirty="0">
              <a:solidFill>
                <a:schemeClr val="accent2"/>
              </a:solidFill>
            </a:endParaRPr>
          </a:p>
          <a:p>
            <a:pPr marL="0" indent="0">
              <a:buNone/>
            </a:pPr>
            <a:r>
              <a:rPr lang="en-US" altLang="en-GB" sz="800" dirty="0">
                <a:solidFill>
                  <a:schemeClr val="accent2"/>
                </a:solidFill>
              </a:rPr>
              <a:t>title('cos(age) aganist age');</a:t>
            </a:r>
            <a:endParaRPr lang="en-US" altLang="en-GB" sz="800" dirty="0">
              <a:solidFill>
                <a:schemeClr val="accent2"/>
              </a:solidFill>
            </a:endParaRPr>
          </a:p>
          <a:p>
            <a:pPr marL="0" indent="0">
              <a:buNone/>
            </a:pPr>
            <a:r>
              <a:rPr lang="en-US" altLang="en-GB" sz="800" dirty="0">
                <a:solidFill>
                  <a:schemeClr val="accent2"/>
                </a:solidFill>
              </a:rPr>
              <a:t>% horizontal bar graph</a:t>
            </a:r>
            <a:endParaRPr lang="en-US" altLang="en-GB" sz="800" dirty="0">
              <a:solidFill>
                <a:schemeClr val="accent2"/>
              </a:solidFill>
            </a:endParaRPr>
          </a:p>
          <a:p>
            <a:pPr marL="0" indent="0">
              <a:buNone/>
            </a:pPr>
            <a:r>
              <a:rPr lang="en-US" altLang="en-GB" sz="800" dirty="0">
                <a:solidFill>
                  <a:schemeClr val="accent2"/>
                </a:solidFill>
              </a:rPr>
              <a:t>figure("Name","HORIZONTAL BAR GRAPH)")</a:t>
            </a:r>
            <a:endParaRPr lang="en-US" altLang="en-GB" sz="800" dirty="0">
              <a:solidFill>
                <a:schemeClr val="accent2"/>
              </a:solidFill>
            </a:endParaRPr>
          </a:p>
          <a:p>
            <a:pPr marL="0" indent="0">
              <a:buNone/>
            </a:pPr>
            <a:r>
              <a:rPr lang="en-US" altLang="en-GB" sz="800" dirty="0">
                <a:solidFill>
                  <a:schemeClr val="accent2"/>
                </a:solidFill>
              </a:rPr>
              <a:t>barh(Names,age);</a:t>
            </a:r>
            <a:endParaRPr lang="en-US" altLang="en-GB" sz="800" dirty="0">
              <a:solidFill>
                <a:schemeClr val="accent2"/>
              </a:solidFill>
            </a:endParaRPr>
          </a:p>
          <a:p>
            <a:pPr marL="0" indent="0">
              <a:buNone/>
            </a:pPr>
            <a:r>
              <a:rPr lang="en-US" altLang="en-GB" sz="800" dirty="0">
                <a:solidFill>
                  <a:schemeClr val="accent2"/>
                </a:solidFill>
              </a:rPr>
              <a:t>xlabel('AGE');</a:t>
            </a:r>
            <a:endParaRPr lang="en-US" altLang="en-GB" sz="800" dirty="0">
              <a:solidFill>
                <a:schemeClr val="accent2"/>
              </a:solidFill>
            </a:endParaRPr>
          </a:p>
          <a:p>
            <a:pPr marL="0" indent="0">
              <a:buNone/>
            </a:pPr>
            <a:r>
              <a:rPr lang="en-US" altLang="en-GB" sz="800" dirty="0">
                <a:solidFill>
                  <a:schemeClr val="accent2"/>
                </a:solidFill>
              </a:rPr>
              <a:t>ylabel('NAME');</a:t>
            </a:r>
            <a:endParaRPr lang="en-US" altLang="en-GB" sz="800" dirty="0">
              <a:solidFill>
                <a:schemeClr val="accent2"/>
              </a:solidFill>
            </a:endParaRPr>
          </a:p>
          <a:p>
            <a:pPr marL="0" indent="0">
              <a:buNone/>
            </a:pPr>
            <a:r>
              <a:rPr lang="en-US" altLang="en-GB" sz="800" dirty="0">
                <a:solidFill>
                  <a:schemeClr val="accent2"/>
                </a:solidFill>
              </a:rPr>
              <a:t>title('HORIZONTAL GRAPH')</a:t>
            </a:r>
            <a:endParaRPr lang="en-US" altLang="en-GB" sz="800" dirty="0">
              <a:solidFill>
                <a:schemeClr val="accent2"/>
              </a:solidFill>
            </a:endParaRPr>
          </a:p>
          <a:p>
            <a:pPr marL="0" indent="0">
              <a:buNone/>
            </a:pPr>
            <a:r>
              <a:rPr lang="en-US" altLang="en-GB" sz="800" dirty="0"/>
              <a:t>grid on</a:t>
            </a:r>
            <a:endParaRPr lang="en-US" altLang="en-GB" sz="800" dirty="0"/>
          </a:p>
          <a:p>
            <a:pPr marL="0" indent="0">
              <a:buNone/>
            </a:pPr>
            <a:endParaRPr lang="en-US" sz="800" dirty="0"/>
          </a:p>
        </p:txBody>
      </p:sp>
      <p:sp>
        <p:nvSpPr>
          <p:cNvPr id="7" name="Text 3"/>
          <p:cNvSpPr/>
          <p:nvPr/>
        </p:nvSpPr>
        <p:spPr>
          <a:xfrm>
            <a:off x="457200" y="4777740"/>
            <a:ext cx="8229600" cy="228600"/>
          </a:xfrm>
          <a:prstGeom prst="rect">
            <a:avLst/>
          </a:prstGeom>
          <a:noFill/>
        </p:spPr>
        <p:txBody>
          <a:bodyPr wrap="square" lIns="0" tIns="0" rIns="0" bIns="0" rtlCol="0" anchor="ctr"/>
          <a:lstStyle/>
          <a:p>
            <a:pPr marL="0" indent="0">
              <a:buNone/>
            </a:pPr>
            <a:r>
              <a:rPr lang="en-US" sz="600" u="sng" dirty="0">
                <a:solidFill>
                  <a:srgbClr val="97B1DF"/>
                </a:solidFill>
                <a:hlinkClick r:id="rId1"/>
              </a:rPr>
              <a:t>[30]</a:t>
            </a:r>
            <a:endParaRPr lang="en-US" sz="600" dirty="0"/>
          </a:p>
        </p:txBody>
      </p:sp>
      <p:pic>
        <p:nvPicPr>
          <p:cNvPr id="11" name="Image 0" descr="/home/oai/share/matlab_icon.png"/>
          <p:cNvPicPr>
            <a:picLocks noChangeAspect="1"/>
          </p:cNvPicPr>
          <p:nvPr/>
        </p:nvPicPr>
        <p:blipFill>
          <a:blip r:embed="rId2"/>
          <a:stretch>
            <a:fillRect/>
          </a:stretch>
        </p:blipFill>
        <p:spPr>
          <a:xfrm>
            <a:off x="7621270" y="151130"/>
            <a:ext cx="985520" cy="128778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ext 0"/>
          <p:cNvSpPr/>
          <p:nvPr/>
        </p:nvSpPr>
        <p:spPr>
          <a:xfrm>
            <a:off x="274320" y="274320"/>
            <a:ext cx="8595360" cy="502920"/>
          </a:xfrm>
          <a:prstGeom prst="rect">
            <a:avLst/>
          </a:prstGeom>
          <a:noFill/>
        </p:spPr>
        <p:txBody>
          <a:bodyPr wrap="square" rtlCol="0" anchor="ctr"/>
          <a:lstStyle/>
          <a:p>
            <a:pPr marL="0" indent="0">
              <a:buNone/>
            </a:pPr>
            <a:r>
              <a:rPr lang="en-US" sz="2400" dirty="0">
                <a:solidFill>
                  <a:srgbClr val="030A18"/>
                </a:solidFill>
                <a:latin typeface="Arial" panose="020B0604020202020204" pitchFamily="34" charset="0"/>
                <a:ea typeface="Arial" panose="020B0604020202020204" pitchFamily="34" charset="-122"/>
                <a:cs typeface="Arial" panose="020B0604020202020204" pitchFamily="34" charset="-120"/>
              </a:rPr>
              <a:t>Study Methodology</a:t>
            </a:r>
            <a:endParaRPr lang="en-US" sz="2400" dirty="0"/>
          </a:p>
        </p:txBody>
      </p:sp>
      <p:sp>
        <p:nvSpPr>
          <p:cNvPr id="3" name="Text 1"/>
          <p:cNvSpPr/>
          <p:nvPr/>
        </p:nvSpPr>
        <p:spPr>
          <a:xfrm>
            <a:off x="457200" y="1097280"/>
            <a:ext cx="8229600" cy="3657600"/>
          </a:xfrm>
          <a:prstGeom prst="rect">
            <a:avLst/>
          </a:prstGeom>
          <a:noFill/>
        </p:spPr>
        <p:txBody>
          <a:bodyPr wrap="square" rtlCol="0" anchor="ctr"/>
          <a:lstStyle/>
          <a:p>
            <a:pPr marL="0" indent="0">
              <a:buNone/>
            </a:pPr>
            <a:r>
              <a:rPr lang="en-US" sz="2800" dirty="0">
                <a:solidFill>
                  <a:srgbClr val="030A18"/>
                </a:solidFill>
              </a:rPr>
              <a:t>• Each member researched the assignment before the first meeting.
• We watched tutorials on YouTube and consulted continuing students for guidance.
• We divided tasks to efficiently retrieve, process and visualise data using MATLAB.
• Collaboration and consistent meetings ensured progress on each requirement.</a:t>
            </a:r>
            <a:endParaRPr lang="en-US" sz="2800" dirty="0"/>
          </a:p>
        </p:txBody>
      </p:sp>
      <p:sp>
        <p:nvSpPr>
          <p:cNvPr id="4" name="Text 2"/>
          <p:cNvSpPr/>
          <p:nvPr/>
        </p:nvSpPr>
        <p:spPr>
          <a:xfrm>
            <a:off x="457200" y="4777740"/>
            <a:ext cx="8229600" cy="228600"/>
          </a:xfrm>
          <a:prstGeom prst="rect">
            <a:avLst/>
          </a:prstGeom>
          <a:noFill/>
        </p:spPr>
        <p:txBody>
          <a:bodyPr wrap="square" lIns="0" tIns="0" rIns="0" bIns="0" rtlCol="0" anchor="ctr"/>
          <a:lstStyle/>
          <a:p>
            <a:pPr marL="0" indent="0">
              <a:buNone/>
            </a:pPr>
            <a:r>
              <a:rPr lang="en-US" sz="600" u="sng" dirty="0">
                <a:solidFill>
                  <a:srgbClr val="97B1DF"/>
                </a:solidFill>
                <a:hlinkClick r:id="rId1"/>
              </a:rPr>
              <a:t>[17]</a:t>
            </a:r>
            <a:endParaRPr lang="en-US" sz="600"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bar graph"/>
          <p:cNvPicPr>
            <a:picLocks noChangeAspect="1"/>
          </p:cNvPicPr>
          <p:nvPr/>
        </p:nvPicPr>
        <p:blipFill>
          <a:blip r:embed="rId1"/>
          <a:stretch>
            <a:fillRect/>
          </a:stretch>
        </p:blipFill>
        <p:spPr>
          <a:xfrm>
            <a:off x="100330" y="147955"/>
            <a:ext cx="4144645" cy="2498725"/>
          </a:xfrm>
          <a:prstGeom prst="rect">
            <a:avLst/>
          </a:prstGeom>
        </p:spPr>
      </p:pic>
      <p:pic>
        <p:nvPicPr>
          <p:cNvPr id="3" name="Picture 2" descr="stair plot"/>
          <p:cNvPicPr>
            <a:picLocks noChangeAspect="1"/>
          </p:cNvPicPr>
          <p:nvPr/>
        </p:nvPicPr>
        <p:blipFill>
          <a:blip r:embed="rId2"/>
          <a:stretch>
            <a:fillRect/>
          </a:stretch>
        </p:blipFill>
        <p:spPr>
          <a:xfrm>
            <a:off x="315595" y="2572385"/>
            <a:ext cx="3441065" cy="2295525"/>
          </a:xfrm>
          <a:prstGeom prst="rect">
            <a:avLst/>
          </a:prstGeom>
        </p:spPr>
      </p:pic>
      <p:pic>
        <p:nvPicPr>
          <p:cNvPr id="4" name="Picture 3" descr="horizontal bargraph"/>
          <p:cNvPicPr>
            <a:picLocks noChangeAspect="1"/>
          </p:cNvPicPr>
          <p:nvPr/>
        </p:nvPicPr>
        <p:blipFill>
          <a:blip r:embed="rId3"/>
          <a:stretch>
            <a:fillRect/>
          </a:stretch>
        </p:blipFill>
        <p:spPr>
          <a:xfrm>
            <a:off x="4212590" y="571500"/>
            <a:ext cx="4439920" cy="4000500"/>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536575" y="514985"/>
            <a:ext cx="7934325" cy="4392295"/>
          </a:xfrm>
          <a:prstGeom prst="rect">
            <a:avLst/>
          </a:prstGeom>
          <a:noFill/>
        </p:spPr>
        <p:txBody>
          <a:bodyPr wrap="square" rtlCol="0" anchor="t">
            <a:noAutofit/>
          </a:bodyPr>
          <a:p>
            <a:pPr marL="0" indent="0">
              <a:buNone/>
            </a:pPr>
            <a:r>
              <a:rPr lang="en-US" altLang="en-GB" dirty="0">
                <a:solidFill>
                  <a:schemeClr val="accent2"/>
                </a:solidFill>
                <a:sym typeface="+mn-ea"/>
              </a:rPr>
              <a:t>%scatter graph of age and sin(age)</a:t>
            </a:r>
            <a:endParaRPr lang="en-US" altLang="en-GB" dirty="0">
              <a:solidFill>
                <a:schemeClr val="accent2"/>
              </a:solidFill>
            </a:endParaRPr>
          </a:p>
          <a:p>
            <a:pPr marL="0" indent="0">
              <a:buNone/>
            </a:pPr>
            <a:r>
              <a:rPr lang="en-US" altLang="en-GB" dirty="0">
                <a:solidFill>
                  <a:schemeClr val="accent2"/>
                </a:solidFill>
                <a:sym typeface="+mn-ea"/>
              </a:rPr>
              <a:t>figure("Name","scatter graph");</a:t>
            </a:r>
            <a:endParaRPr lang="en-US" altLang="en-GB" dirty="0">
              <a:solidFill>
                <a:schemeClr val="accent2"/>
              </a:solidFill>
            </a:endParaRPr>
          </a:p>
          <a:p>
            <a:pPr marL="0" indent="0">
              <a:buNone/>
            </a:pPr>
            <a:r>
              <a:rPr lang="en-US" altLang="en-GB" dirty="0">
                <a:solidFill>
                  <a:schemeClr val="accent2"/>
                </a:solidFill>
                <a:sym typeface="+mn-ea"/>
              </a:rPr>
              <a:t>scatter(age,s);</a:t>
            </a:r>
            <a:endParaRPr lang="en-US" altLang="en-GB" dirty="0">
              <a:solidFill>
                <a:schemeClr val="accent2"/>
              </a:solidFill>
            </a:endParaRPr>
          </a:p>
          <a:p>
            <a:pPr marL="0" indent="0">
              <a:buNone/>
            </a:pPr>
            <a:r>
              <a:rPr lang="en-US" altLang="en-GB" dirty="0">
                <a:solidFill>
                  <a:schemeClr val="accent2"/>
                </a:solidFill>
                <a:sym typeface="+mn-ea"/>
              </a:rPr>
              <a:t>xlabel('AGE');</a:t>
            </a:r>
            <a:endParaRPr lang="en-US" altLang="en-GB" dirty="0">
              <a:solidFill>
                <a:schemeClr val="accent2"/>
              </a:solidFill>
            </a:endParaRPr>
          </a:p>
          <a:p>
            <a:pPr marL="0" indent="0">
              <a:buNone/>
            </a:pPr>
            <a:r>
              <a:rPr lang="en-US" altLang="en-GB" dirty="0">
                <a:solidFill>
                  <a:schemeClr val="accent2"/>
                </a:solidFill>
                <a:sym typeface="+mn-ea"/>
              </a:rPr>
              <a:t>ylabel('sin(age)')</a:t>
            </a:r>
            <a:endParaRPr lang="en-US" altLang="en-GB" dirty="0">
              <a:solidFill>
                <a:schemeClr val="accent2"/>
              </a:solidFill>
            </a:endParaRPr>
          </a:p>
          <a:p>
            <a:pPr marL="0" indent="0">
              <a:buNone/>
            </a:pPr>
            <a:r>
              <a:rPr lang="en-US" altLang="en-GB" dirty="0">
                <a:solidFill>
                  <a:schemeClr val="accent2"/>
                </a:solidFill>
                <a:sym typeface="+mn-ea"/>
              </a:rPr>
              <a:t>title('scatter graph')</a:t>
            </a:r>
            <a:endParaRPr lang="en-US" altLang="en-GB" dirty="0">
              <a:solidFill>
                <a:schemeClr val="accent2"/>
              </a:solidFill>
            </a:endParaRPr>
          </a:p>
          <a:p>
            <a:pPr marL="0" indent="0">
              <a:buNone/>
            </a:pPr>
            <a:r>
              <a:rPr lang="en-US" altLang="en-GB" dirty="0">
                <a:solidFill>
                  <a:schemeClr val="accent2"/>
                </a:solidFill>
                <a:sym typeface="+mn-ea"/>
              </a:rPr>
              <a:t>grid on</a:t>
            </a:r>
            <a:endParaRPr lang="en-US" altLang="en-GB" dirty="0">
              <a:solidFill>
                <a:schemeClr val="accent2"/>
              </a:solidFill>
            </a:endParaRPr>
          </a:p>
          <a:p>
            <a:pPr marL="0" indent="0">
              <a:buNone/>
            </a:pPr>
            <a:r>
              <a:rPr lang="en-US" altLang="en-GB" dirty="0">
                <a:solidFill>
                  <a:schemeClr val="accent2"/>
                </a:solidFill>
                <a:sym typeface="+mn-ea"/>
              </a:rPr>
              <a:t>%line plot</a:t>
            </a:r>
            <a:endParaRPr lang="en-US" altLang="en-GB" dirty="0">
              <a:solidFill>
                <a:schemeClr val="accent2"/>
              </a:solidFill>
            </a:endParaRPr>
          </a:p>
          <a:p>
            <a:pPr marL="0" indent="0">
              <a:buNone/>
            </a:pPr>
            <a:r>
              <a:rPr lang="en-US" altLang="en-GB" dirty="0">
                <a:solidFill>
                  <a:schemeClr val="accent2"/>
                </a:solidFill>
                <a:sym typeface="+mn-ea"/>
              </a:rPr>
              <a:t>figure('Name','line plot');</a:t>
            </a:r>
            <a:endParaRPr lang="en-US" altLang="en-GB" dirty="0">
              <a:solidFill>
                <a:schemeClr val="accent2"/>
              </a:solidFill>
            </a:endParaRPr>
          </a:p>
          <a:p>
            <a:pPr marL="0" indent="0">
              <a:buNone/>
            </a:pPr>
            <a:r>
              <a:rPr lang="en-US" altLang="en-GB" dirty="0">
                <a:solidFill>
                  <a:schemeClr val="accent2"/>
                </a:solidFill>
                <a:sym typeface="+mn-ea"/>
              </a:rPr>
              <a:t>plot(c,s,'r')</a:t>
            </a:r>
            <a:endParaRPr lang="en-US" altLang="en-GB" dirty="0">
              <a:solidFill>
                <a:schemeClr val="accent2"/>
              </a:solidFill>
            </a:endParaRPr>
          </a:p>
          <a:p>
            <a:pPr marL="0" indent="0">
              <a:buNone/>
            </a:pPr>
            <a:r>
              <a:rPr lang="en-US" altLang="en-GB" dirty="0">
                <a:solidFill>
                  <a:schemeClr val="accent2"/>
                </a:solidFill>
                <a:sym typeface="+mn-ea"/>
              </a:rPr>
              <a:t>xlabel('cos(age)');</a:t>
            </a:r>
            <a:endParaRPr lang="en-US" altLang="en-GB" dirty="0">
              <a:solidFill>
                <a:schemeClr val="accent2"/>
              </a:solidFill>
            </a:endParaRPr>
          </a:p>
          <a:p>
            <a:pPr marL="0" indent="0">
              <a:buNone/>
            </a:pPr>
            <a:r>
              <a:rPr lang="en-US" altLang="en-GB" dirty="0">
                <a:solidFill>
                  <a:schemeClr val="accent2"/>
                </a:solidFill>
                <a:sym typeface="+mn-ea"/>
              </a:rPr>
              <a:t>ylabel('sin(age)');</a:t>
            </a:r>
            <a:endParaRPr lang="en-US" altLang="en-GB" dirty="0">
              <a:solidFill>
                <a:schemeClr val="accent2"/>
              </a:solidFill>
            </a:endParaRPr>
          </a:p>
          <a:p>
            <a:pPr marL="0" indent="0">
              <a:buNone/>
            </a:pPr>
            <a:r>
              <a:rPr lang="en-US" altLang="en-GB" dirty="0">
                <a:solidFill>
                  <a:schemeClr val="accent2"/>
                </a:solidFill>
                <a:sym typeface="+mn-ea"/>
              </a:rPr>
              <a:t>title('line plot')</a:t>
            </a:r>
            <a:endParaRPr lang="en-US" altLang="en-GB" dirty="0">
              <a:solidFill>
                <a:schemeClr val="accent2"/>
              </a:solidFill>
            </a:endParaRPr>
          </a:p>
          <a:p>
            <a:pPr marL="0" indent="0">
              <a:buNone/>
            </a:pPr>
            <a:endParaRPr lang="en-US" altLang="en-GB" dirty="0">
              <a:solidFill>
                <a:schemeClr val="accent2"/>
              </a:solidFill>
            </a:endParaRPr>
          </a:p>
        </p:txBody>
      </p:sp>
      <p:pic>
        <p:nvPicPr>
          <p:cNvPr id="4" name="Image 0" descr="/home/oai/share/matlab_icon.png"/>
          <p:cNvPicPr>
            <a:picLocks noChangeAspect="1"/>
          </p:cNvPicPr>
          <p:nvPr/>
        </p:nvPicPr>
        <p:blipFill>
          <a:blip r:embed="rId1"/>
          <a:stretch>
            <a:fillRect/>
          </a:stretch>
        </p:blipFill>
        <p:spPr>
          <a:xfrm>
            <a:off x="6152515" y="293370"/>
            <a:ext cx="2103120" cy="2103120"/>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scatter graph"/>
          <p:cNvPicPr>
            <a:picLocks noChangeAspect="1"/>
          </p:cNvPicPr>
          <p:nvPr/>
        </p:nvPicPr>
        <p:blipFill>
          <a:blip r:embed="rId1"/>
          <a:stretch>
            <a:fillRect/>
          </a:stretch>
        </p:blipFill>
        <p:spPr>
          <a:xfrm>
            <a:off x="84455" y="187960"/>
            <a:ext cx="4415790" cy="4718685"/>
          </a:xfrm>
          <a:prstGeom prst="rect">
            <a:avLst/>
          </a:prstGeom>
        </p:spPr>
      </p:pic>
      <p:pic>
        <p:nvPicPr>
          <p:cNvPr id="3" name="Picture 2" descr="line plot"/>
          <p:cNvPicPr>
            <a:picLocks noChangeAspect="1"/>
          </p:cNvPicPr>
          <p:nvPr/>
        </p:nvPicPr>
        <p:blipFill>
          <a:blip r:embed="rId2"/>
          <a:stretch>
            <a:fillRect/>
          </a:stretch>
        </p:blipFill>
        <p:spPr>
          <a:xfrm>
            <a:off x="4467225" y="395605"/>
            <a:ext cx="4480560" cy="4000500"/>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11760" y="64135"/>
            <a:ext cx="8774430" cy="6263005"/>
          </a:xfrm>
          <a:prstGeom prst="rect">
            <a:avLst/>
          </a:prstGeom>
          <a:noFill/>
        </p:spPr>
        <p:txBody>
          <a:bodyPr wrap="square" rtlCol="0">
            <a:noAutofit/>
          </a:bodyPr>
          <a:p>
            <a:r>
              <a:rPr lang="en-US" altLang="en-GB" sz="1400">
                <a:solidFill>
                  <a:schemeClr val="accent2"/>
                </a:solidFill>
              </a:rPr>
              <a:t>%stem plot</a:t>
            </a:r>
            <a:endParaRPr lang="en-US" altLang="en-GB" sz="1400">
              <a:solidFill>
                <a:schemeClr val="accent2"/>
              </a:solidFill>
            </a:endParaRPr>
          </a:p>
          <a:p>
            <a:r>
              <a:rPr lang="en-US" altLang="en-GB" sz="1400">
                <a:solidFill>
                  <a:schemeClr val="accent2"/>
                </a:solidFill>
              </a:rPr>
              <a:t>figure('Name','stem plot')</a:t>
            </a:r>
            <a:endParaRPr lang="en-US" altLang="en-GB" sz="1400">
              <a:solidFill>
                <a:schemeClr val="accent2"/>
              </a:solidFill>
            </a:endParaRPr>
          </a:p>
          <a:p>
            <a:r>
              <a:rPr lang="en-US" altLang="en-GB" sz="1000">
                <a:solidFill>
                  <a:schemeClr val="accent2"/>
                </a:solidFill>
              </a:rPr>
              <a:t>stem(c,s)</a:t>
            </a:r>
            <a:endParaRPr lang="en-US" altLang="en-GB" sz="1000">
              <a:solidFill>
                <a:schemeClr val="accent2"/>
              </a:solidFill>
            </a:endParaRPr>
          </a:p>
          <a:p>
            <a:r>
              <a:rPr lang="en-US" altLang="en-GB" sz="1400">
                <a:solidFill>
                  <a:schemeClr val="accent2"/>
                </a:solidFill>
              </a:rPr>
              <a:t>xlabel('cos(age)');</a:t>
            </a:r>
            <a:endParaRPr lang="en-US" altLang="en-GB" sz="1400">
              <a:solidFill>
                <a:schemeClr val="accent2"/>
              </a:solidFill>
            </a:endParaRPr>
          </a:p>
          <a:p>
            <a:r>
              <a:rPr lang="en-US" altLang="en-GB" sz="1400">
                <a:solidFill>
                  <a:schemeClr val="accent2"/>
                </a:solidFill>
              </a:rPr>
              <a:t>ylabel('sin(age)');</a:t>
            </a:r>
            <a:endParaRPr lang="en-US" altLang="en-GB" sz="1400">
              <a:solidFill>
                <a:schemeClr val="accent2"/>
              </a:solidFill>
            </a:endParaRPr>
          </a:p>
          <a:p>
            <a:r>
              <a:rPr lang="en-US" altLang="en-GB" sz="1400">
                <a:solidFill>
                  <a:schemeClr val="accent2"/>
                </a:solidFill>
              </a:rPr>
              <a:t>title('stem plot of sin(age)and cos(age)')</a:t>
            </a:r>
            <a:endParaRPr lang="en-US" altLang="en-GB" sz="1400">
              <a:solidFill>
                <a:schemeClr val="accent2"/>
              </a:solidFill>
            </a:endParaRPr>
          </a:p>
          <a:p>
            <a:r>
              <a:rPr lang="en-US" altLang="en-GB" sz="1400">
                <a:solidFill>
                  <a:schemeClr val="accent2"/>
                </a:solidFill>
              </a:rPr>
              <a:t>grid on</a:t>
            </a:r>
            <a:endParaRPr lang="en-US" altLang="en-GB" sz="1400">
              <a:solidFill>
                <a:schemeClr val="accent2"/>
              </a:solidFill>
            </a:endParaRPr>
          </a:p>
          <a:p>
            <a:r>
              <a:rPr lang="en-US" altLang="en-GB" sz="1400">
                <a:solidFill>
                  <a:schemeClr val="accent2"/>
                </a:solidFill>
              </a:rPr>
              <a:t>%step plot</a:t>
            </a:r>
            <a:endParaRPr lang="en-US" altLang="en-GB" sz="1400">
              <a:solidFill>
                <a:schemeClr val="accent2"/>
              </a:solidFill>
            </a:endParaRPr>
          </a:p>
          <a:p>
            <a:r>
              <a:rPr lang="en-US" altLang="en-GB" sz="1400">
                <a:solidFill>
                  <a:schemeClr val="accent2"/>
                </a:solidFill>
              </a:rPr>
              <a:t>figure('Name','step plot')</a:t>
            </a:r>
            <a:endParaRPr lang="en-US" altLang="en-GB" sz="1400">
              <a:solidFill>
                <a:schemeClr val="accent2"/>
              </a:solidFill>
            </a:endParaRPr>
          </a:p>
          <a:p>
            <a:r>
              <a:rPr lang="en-US" altLang="en-GB" sz="1400">
                <a:solidFill>
                  <a:schemeClr val="accent2"/>
                </a:solidFill>
              </a:rPr>
              <a:t>step(c,age)</a:t>
            </a:r>
            <a:endParaRPr lang="en-US" altLang="en-GB" sz="1400">
              <a:solidFill>
                <a:schemeClr val="accent2"/>
              </a:solidFill>
            </a:endParaRPr>
          </a:p>
          <a:p>
            <a:r>
              <a:rPr lang="en-US" altLang="en-GB" sz="1400">
                <a:solidFill>
                  <a:schemeClr val="accent2"/>
                </a:solidFill>
              </a:rPr>
              <a:t>xlabel('cos(age)');</a:t>
            </a:r>
            <a:endParaRPr lang="en-US" altLang="en-GB" sz="1400">
              <a:solidFill>
                <a:schemeClr val="accent2"/>
              </a:solidFill>
            </a:endParaRPr>
          </a:p>
          <a:p>
            <a:r>
              <a:rPr lang="en-US" altLang="en-GB" sz="1400">
                <a:solidFill>
                  <a:schemeClr val="accent2"/>
                </a:solidFill>
              </a:rPr>
              <a:t>ylabel('age');</a:t>
            </a:r>
            <a:endParaRPr lang="en-US" altLang="en-GB" sz="1400">
              <a:solidFill>
                <a:schemeClr val="accent2"/>
              </a:solidFill>
            </a:endParaRPr>
          </a:p>
          <a:p>
            <a:r>
              <a:rPr lang="en-US" altLang="en-GB" sz="1400">
                <a:solidFill>
                  <a:schemeClr val="accent2"/>
                </a:solidFill>
              </a:rPr>
              <a:t>title('step plot of age and cos(age)');</a:t>
            </a:r>
            <a:endParaRPr lang="en-US" altLang="en-GB" sz="1400">
              <a:solidFill>
                <a:schemeClr val="accent2"/>
              </a:solidFill>
            </a:endParaRPr>
          </a:p>
          <a:p>
            <a:r>
              <a:rPr lang="en-US" altLang="en-GB" sz="1400">
                <a:solidFill>
                  <a:schemeClr val="accent2"/>
                </a:solidFill>
              </a:rPr>
              <a:t>grid on</a:t>
            </a:r>
            <a:endParaRPr lang="en-US" altLang="en-GB" sz="1400">
              <a:solidFill>
                <a:schemeClr val="accent2"/>
              </a:solidFill>
            </a:endParaRPr>
          </a:p>
          <a:p>
            <a:r>
              <a:rPr lang="en-US" altLang="en-GB" sz="1400">
                <a:solidFill>
                  <a:schemeClr val="accent2"/>
                </a:solidFill>
              </a:rPr>
              <a:t>%error bar plot</a:t>
            </a:r>
            <a:endParaRPr lang="en-US" altLang="en-GB" sz="1400">
              <a:solidFill>
                <a:schemeClr val="accent2"/>
              </a:solidFill>
            </a:endParaRPr>
          </a:p>
          <a:p>
            <a:r>
              <a:rPr lang="en-US" altLang="en-GB" sz="1400">
                <a:solidFill>
                  <a:schemeClr val="accent2"/>
                </a:solidFill>
              </a:rPr>
              <a:t>figure('Name','error bar plot')</a:t>
            </a:r>
            <a:endParaRPr lang="en-US" altLang="en-GB" sz="1400">
              <a:solidFill>
                <a:schemeClr val="accent2"/>
              </a:solidFill>
            </a:endParaRPr>
          </a:p>
          <a:p>
            <a:r>
              <a:rPr lang="en-US" altLang="en-GB" sz="1400">
                <a:solidFill>
                  <a:schemeClr val="accent2"/>
                </a:solidFill>
              </a:rPr>
              <a:t>errors = age-4;</a:t>
            </a:r>
            <a:endParaRPr lang="en-US" altLang="en-GB" sz="1400">
              <a:solidFill>
                <a:schemeClr val="accent2"/>
              </a:solidFill>
            </a:endParaRPr>
          </a:p>
          <a:p>
            <a:r>
              <a:rPr lang="en-US" altLang="en-GB" sz="1400">
                <a:solidFill>
                  <a:schemeClr val="accent2"/>
                </a:solidFill>
              </a:rPr>
              <a:t>errorbar(c,age,errors)</a:t>
            </a:r>
            <a:endParaRPr lang="en-US" altLang="en-GB" sz="1400">
              <a:solidFill>
                <a:schemeClr val="accent2"/>
              </a:solidFill>
            </a:endParaRPr>
          </a:p>
          <a:p>
            <a:r>
              <a:rPr lang="en-US" altLang="en-GB" sz="1400">
                <a:solidFill>
                  <a:schemeClr val="accent2"/>
                </a:solidFill>
              </a:rPr>
              <a:t>xlabel('cos(age)');</a:t>
            </a:r>
            <a:endParaRPr lang="en-US" altLang="en-GB" sz="1400">
              <a:solidFill>
                <a:schemeClr val="accent2"/>
              </a:solidFill>
            </a:endParaRPr>
          </a:p>
          <a:p>
            <a:r>
              <a:rPr lang="en-US" altLang="en-GB" sz="1400">
                <a:solidFill>
                  <a:schemeClr val="accent2"/>
                </a:solidFill>
              </a:rPr>
              <a:t>ylabel('age');</a:t>
            </a:r>
            <a:endParaRPr lang="en-US" altLang="en-GB" sz="1400">
              <a:solidFill>
                <a:schemeClr val="accent2"/>
              </a:solidFill>
            </a:endParaRPr>
          </a:p>
          <a:p>
            <a:r>
              <a:rPr lang="en-US" altLang="en-GB" sz="1400">
                <a:solidFill>
                  <a:schemeClr val="accent2"/>
                </a:solidFill>
              </a:rPr>
              <a:t>title('error bar plot');</a:t>
            </a:r>
            <a:endParaRPr lang="en-US" altLang="en-GB" sz="1400">
              <a:solidFill>
                <a:schemeClr val="accent2"/>
              </a:solidFill>
            </a:endParaRPr>
          </a:p>
          <a:p>
            <a:r>
              <a:rPr lang="en-US" altLang="en-GB" sz="1400">
                <a:solidFill>
                  <a:schemeClr val="accent2"/>
                </a:solidFill>
              </a:rPr>
              <a:t>grid on</a:t>
            </a:r>
            <a:endParaRPr lang="en-US" altLang="en-GB" sz="1400">
              <a:solidFill>
                <a:schemeClr val="accent2"/>
              </a:solidFill>
            </a:endParaRPr>
          </a:p>
          <a:p>
            <a:endParaRPr lang="en-US" altLang="en-GB" sz="1400">
              <a:solidFill>
                <a:schemeClr val="accent2"/>
              </a:solidFill>
            </a:endParaRPr>
          </a:p>
        </p:txBody>
      </p:sp>
      <p:pic>
        <p:nvPicPr>
          <p:cNvPr id="4" name="Image 0" descr="/home/oai/share/matlab_icon.png"/>
          <p:cNvPicPr>
            <a:picLocks noChangeAspect="1"/>
          </p:cNvPicPr>
          <p:nvPr/>
        </p:nvPicPr>
        <p:blipFill>
          <a:blip r:embed="rId1"/>
          <a:stretch>
            <a:fillRect/>
          </a:stretch>
        </p:blipFill>
        <p:spPr>
          <a:xfrm>
            <a:off x="6583680" y="356870"/>
            <a:ext cx="2103120" cy="2103120"/>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stem plot"/>
          <p:cNvPicPr>
            <a:picLocks noChangeAspect="1"/>
          </p:cNvPicPr>
          <p:nvPr/>
        </p:nvPicPr>
        <p:blipFill>
          <a:blip r:embed="rId1"/>
          <a:stretch>
            <a:fillRect/>
          </a:stretch>
        </p:blipFill>
        <p:spPr>
          <a:xfrm>
            <a:off x="47625" y="0"/>
            <a:ext cx="3512820" cy="2915285"/>
          </a:xfrm>
          <a:prstGeom prst="rect">
            <a:avLst/>
          </a:prstGeom>
        </p:spPr>
      </p:pic>
      <p:pic>
        <p:nvPicPr>
          <p:cNvPr id="3" name="Picture 2" descr="step plot"/>
          <p:cNvPicPr>
            <a:picLocks noChangeAspect="1"/>
          </p:cNvPicPr>
          <p:nvPr/>
        </p:nvPicPr>
        <p:blipFill>
          <a:blip r:embed="rId2"/>
          <a:stretch>
            <a:fillRect/>
          </a:stretch>
        </p:blipFill>
        <p:spPr>
          <a:xfrm>
            <a:off x="3935095" y="76200"/>
            <a:ext cx="3879215" cy="2762885"/>
          </a:xfrm>
          <a:prstGeom prst="rect">
            <a:avLst/>
          </a:prstGeom>
        </p:spPr>
      </p:pic>
      <p:pic>
        <p:nvPicPr>
          <p:cNvPr id="4" name="Picture 3" descr="error bar plot"/>
          <p:cNvPicPr>
            <a:picLocks noChangeAspect="1"/>
          </p:cNvPicPr>
          <p:nvPr/>
        </p:nvPicPr>
        <p:blipFill>
          <a:blip r:embed="rId3"/>
          <a:stretch>
            <a:fillRect/>
          </a:stretch>
        </p:blipFill>
        <p:spPr>
          <a:xfrm>
            <a:off x="1649095" y="2839085"/>
            <a:ext cx="5334000" cy="2219960"/>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07010" y="167005"/>
            <a:ext cx="7943850" cy="5077460"/>
          </a:xfrm>
          <a:prstGeom prst="rect">
            <a:avLst/>
          </a:prstGeom>
          <a:noFill/>
        </p:spPr>
        <p:txBody>
          <a:bodyPr wrap="square" rtlCol="0">
            <a:spAutoFit/>
          </a:bodyPr>
          <a:p>
            <a:r>
              <a:rPr lang="en-US" altLang="en-GB">
                <a:solidFill>
                  <a:schemeClr val="accent2"/>
                </a:solidFill>
              </a:rPr>
              <a:t>%Area plot</a:t>
            </a:r>
            <a:endParaRPr lang="en-US" altLang="en-GB">
              <a:solidFill>
                <a:schemeClr val="accent2"/>
              </a:solidFill>
            </a:endParaRPr>
          </a:p>
          <a:p>
            <a:r>
              <a:rPr lang="en-US" altLang="en-GB">
                <a:solidFill>
                  <a:schemeClr val="accent2"/>
                </a:solidFill>
              </a:rPr>
              <a:t>figure('Name','Area plot');</a:t>
            </a:r>
            <a:endParaRPr lang="en-US" altLang="en-GB">
              <a:solidFill>
                <a:schemeClr val="accent2"/>
              </a:solidFill>
            </a:endParaRPr>
          </a:p>
          <a:p>
            <a:r>
              <a:rPr lang="en-US" altLang="en-GB">
                <a:solidFill>
                  <a:schemeClr val="accent2"/>
                </a:solidFill>
              </a:rPr>
              <a:t>area(errors,age);</a:t>
            </a:r>
            <a:endParaRPr lang="en-US" altLang="en-GB">
              <a:solidFill>
                <a:schemeClr val="accent2"/>
              </a:solidFill>
            </a:endParaRPr>
          </a:p>
          <a:p>
            <a:r>
              <a:rPr lang="en-US" altLang="en-GB">
                <a:solidFill>
                  <a:schemeClr val="accent2"/>
                </a:solidFill>
              </a:rPr>
              <a:t>xlabel('errors');</a:t>
            </a:r>
            <a:endParaRPr lang="en-US" altLang="en-GB">
              <a:solidFill>
                <a:schemeClr val="accent2"/>
              </a:solidFill>
            </a:endParaRPr>
          </a:p>
          <a:p>
            <a:r>
              <a:rPr lang="en-US" altLang="en-GB">
                <a:solidFill>
                  <a:schemeClr val="accent2"/>
                </a:solidFill>
              </a:rPr>
              <a:t>ylabel('age');</a:t>
            </a:r>
            <a:endParaRPr lang="en-US" altLang="en-GB">
              <a:solidFill>
                <a:schemeClr val="accent2"/>
              </a:solidFill>
            </a:endParaRPr>
          </a:p>
          <a:p>
            <a:r>
              <a:rPr lang="en-US" altLang="en-GB">
                <a:solidFill>
                  <a:schemeClr val="accent2"/>
                </a:solidFill>
              </a:rPr>
              <a:t>title('Area plot');</a:t>
            </a:r>
            <a:endParaRPr lang="en-US" altLang="en-GB">
              <a:solidFill>
                <a:schemeClr val="accent2"/>
              </a:solidFill>
            </a:endParaRPr>
          </a:p>
          <a:p>
            <a:r>
              <a:rPr lang="en-US" altLang="en-GB">
                <a:solidFill>
                  <a:schemeClr val="accent2"/>
                </a:solidFill>
              </a:rPr>
              <a:t>grid on</a:t>
            </a:r>
            <a:endParaRPr lang="en-US" altLang="en-GB">
              <a:solidFill>
                <a:schemeClr val="accent2"/>
              </a:solidFill>
            </a:endParaRPr>
          </a:p>
          <a:p>
            <a:r>
              <a:rPr lang="en-US" altLang="en-GB">
                <a:solidFill>
                  <a:schemeClr val="accent2"/>
                </a:solidFill>
              </a:rPr>
              <a:t>%Histogram</a:t>
            </a:r>
            <a:endParaRPr lang="en-US" altLang="en-GB">
              <a:solidFill>
                <a:schemeClr val="accent2"/>
              </a:solidFill>
            </a:endParaRPr>
          </a:p>
          <a:p>
            <a:r>
              <a:rPr lang="en-US" altLang="en-GB">
                <a:solidFill>
                  <a:schemeClr val="accent2"/>
                </a:solidFill>
              </a:rPr>
              <a:t>figure('Name','Histogarm');</a:t>
            </a:r>
            <a:endParaRPr lang="en-US" altLang="en-GB">
              <a:solidFill>
                <a:schemeClr val="accent2"/>
              </a:solidFill>
            </a:endParaRPr>
          </a:p>
          <a:p>
            <a:r>
              <a:rPr lang="en-US" altLang="en-GB">
                <a:solidFill>
                  <a:schemeClr val="accent2"/>
                </a:solidFill>
              </a:rPr>
              <a:t>histogram(age);</a:t>
            </a:r>
            <a:endParaRPr lang="en-US" altLang="en-GB">
              <a:solidFill>
                <a:schemeClr val="accent2"/>
              </a:solidFill>
            </a:endParaRPr>
          </a:p>
          <a:p>
            <a:r>
              <a:rPr lang="en-US" altLang="en-GB">
                <a:solidFill>
                  <a:schemeClr val="accent2"/>
                </a:solidFill>
              </a:rPr>
              <a:t>xlabel('AGE');</a:t>
            </a:r>
            <a:endParaRPr lang="en-US" altLang="en-GB">
              <a:solidFill>
                <a:schemeClr val="accent2"/>
              </a:solidFill>
            </a:endParaRPr>
          </a:p>
          <a:p>
            <a:r>
              <a:rPr lang="en-US" altLang="en-GB">
                <a:solidFill>
                  <a:schemeClr val="accent2"/>
                </a:solidFill>
              </a:rPr>
              <a:t>title('HISTOGRAM OF AGE');</a:t>
            </a:r>
            <a:endParaRPr lang="en-US" altLang="en-GB">
              <a:solidFill>
                <a:schemeClr val="accent2"/>
              </a:solidFill>
            </a:endParaRPr>
          </a:p>
          <a:p>
            <a:r>
              <a:rPr lang="en-US" altLang="en-GB">
                <a:solidFill>
                  <a:schemeClr val="accent2"/>
                </a:solidFill>
              </a:rPr>
              <a:t>grid on;</a:t>
            </a:r>
            <a:endParaRPr lang="en-US" altLang="en-GB">
              <a:solidFill>
                <a:schemeClr val="accent2"/>
              </a:solidFill>
            </a:endParaRPr>
          </a:p>
          <a:p>
            <a:r>
              <a:rPr lang="en-US" altLang="en-GB">
                <a:solidFill>
                  <a:schemeClr val="accent2"/>
                </a:solidFill>
              </a:rPr>
              <a:t>%pareto chert</a:t>
            </a:r>
            <a:endParaRPr lang="en-US" altLang="en-GB">
              <a:solidFill>
                <a:schemeClr val="accent2"/>
              </a:solidFill>
            </a:endParaRPr>
          </a:p>
          <a:p>
            <a:r>
              <a:rPr lang="en-US" altLang="en-GB">
                <a:solidFill>
                  <a:schemeClr val="accent2"/>
                </a:solidFill>
              </a:rPr>
              <a:t>figure('Name','PARETO CHART');</a:t>
            </a:r>
            <a:endParaRPr lang="en-US" altLang="en-GB">
              <a:solidFill>
                <a:schemeClr val="accent2"/>
              </a:solidFill>
            </a:endParaRPr>
          </a:p>
          <a:p>
            <a:r>
              <a:rPr lang="en-US" altLang="en-GB">
                <a:solidFill>
                  <a:schemeClr val="accent2"/>
                </a:solidFill>
              </a:rPr>
              <a:t>pareto(age);</a:t>
            </a:r>
            <a:endParaRPr lang="en-US" altLang="en-GB">
              <a:solidFill>
                <a:schemeClr val="accent2"/>
              </a:solidFill>
            </a:endParaRPr>
          </a:p>
          <a:p>
            <a:r>
              <a:rPr lang="en-US" altLang="en-GB">
                <a:solidFill>
                  <a:schemeClr val="accent2"/>
                </a:solidFill>
              </a:rPr>
              <a:t>title('PARETO CHART');</a:t>
            </a:r>
            <a:endParaRPr lang="en-US" altLang="en-GB">
              <a:solidFill>
                <a:schemeClr val="accent2"/>
              </a:solidFill>
            </a:endParaRPr>
          </a:p>
          <a:p>
            <a:endParaRPr lang="en-US" altLang="en-GB">
              <a:solidFill>
                <a:schemeClr val="accent2"/>
              </a:solidFill>
            </a:endParaRPr>
          </a:p>
        </p:txBody>
      </p:sp>
      <p:pic>
        <p:nvPicPr>
          <p:cNvPr id="4" name="Image 0" descr="/home/oai/share/matlab_icon.png"/>
          <p:cNvPicPr>
            <a:picLocks noChangeAspect="1"/>
          </p:cNvPicPr>
          <p:nvPr/>
        </p:nvPicPr>
        <p:blipFill>
          <a:blip r:embed="rId1"/>
          <a:stretch>
            <a:fillRect/>
          </a:stretch>
        </p:blipFill>
        <p:spPr>
          <a:xfrm>
            <a:off x="6503670" y="167005"/>
            <a:ext cx="2103120" cy="2103120"/>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area plot"/>
          <p:cNvPicPr>
            <a:picLocks noChangeAspect="1"/>
          </p:cNvPicPr>
          <p:nvPr/>
        </p:nvPicPr>
        <p:blipFill>
          <a:blip r:embed="rId1"/>
          <a:stretch>
            <a:fillRect/>
          </a:stretch>
        </p:blipFill>
        <p:spPr>
          <a:xfrm>
            <a:off x="147955" y="99695"/>
            <a:ext cx="2858135" cy="2203450"/>
          </a:xfrm>
          <a:prstGeom prst="rect">
            <a:avLst/>
          </a:prstGeom>
        </p:spPr>
      </p:pic>
      <p:pic>
        <p:nvPicPr>
          <p:cNvPr id="3" name="Picture 2" descr="histogram"/>
          <p:cNvPicPr>
            <a:picLocks noChangeAspect="1"/>
          </p:cNvPicPr>
          <p:nvPr/>
        </p:nvPicPr>
        <p:blipFill>
          <a:blip r:embed="rId2"/>
          <a:stretch>
            <a:fillRect/>
          </a:stretch>
        </p:blipFill>
        <p:spPr>
          <a:xfrm>
            <a:off x="2209165" y="2329180"/>
            <a:ext cx="3489325" cy="2814320"/>
          </a:xfrm>
          <a:prstGeom prst="rect">
            <a:avLst/>
          </a:prstGeom>
        </p:spPr>
      </p:pic>
      <p:pic>
        <p:nvPicPr>
          <p:cNvPr id="4" name="Picture 3" descr="pareto chart"/>
          <p:cNvPicPr>
            <a:picLocks noChangeAspect="1"/>
          </p:cNvPicPr>
          <p:nvPr/>
        </p:nvPicPr>
        <p:blipFill>
          <a:blip r:embed="rId3"/>
          <a:stretch>
            <a:fillRect/>
          </a:stretch>
        </p:blipFill>
        <p:spPr>
          <a:xfrm>
            <a:off x="5195570" y="99695"/>
            <a:ext cx="3648710" cy="2579370"/>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07645" y="111125"/>
            <a:ext cx="8781415" cy="5354320"/>
          </a:xfrm>
          <a:prstGeom prst="rect">
            <a:avLst/>
          </a:prstGeom>
          <a:noFill/>
        </p:spPr>
        <p:txBody>
          <a:bodyPr wrap="square" rtlCol="0">
            <a:spAutoFit/>
          </a:bodyPr>
          <a:p>
            <a:r>
              <a:rPr lang="en-US" altLang="en-GB">
                <a:solidFill>
                  <a:schemeClr val="accent2"/>
                </a:solidFill>
              </a:rPr>
              <a:t>%BOX PLOT</a:t>
            </a:r>
            <a:endParaRPr lang="en-US" altLang="en-GB">
              <a:solidFill>
                <a:schemeClr val="accent2"/>
              </a:solidFill>
            </a:endParaRPr>
          </a:p>
          <a:p>
            <a:r>
              <a:rPr lang="en-US" altLang="en-GB">
                <a:solidFill>
                  <a:schemeClr val="accent2"/>
                </a:solidFill>
              </a:rPr>
              <a:t>figure('Name','Box plot');</a:t>
            </a:r>
            <a:endParaRPr lang="en-US" altLang="en-GB">
              <a:solidFill>
                <a:schemeClr val="accent2"/>
              </a:solidFill>
            </a:endParaRPr>
          </a:p>
          <a:p>
            <a:r>
              <a:rPr lang="en-US" altLang="en-GB">
                <a:solidFill>
                  <a:schemeClr val="accent2"/>
                </a:solidFill>
              </a:rPr>
              <a:t>boxplot(age);</a:t>
            </a:r>
            <a:endParaRPr lang="en-US" altLang="en-GB">
              <a:solidFill>
                <a:schemeClr val="accent2"/>
              </a:solidFill>
            </a:endParaRPr>
          </a:p>
          <a:p>
            <a:r>
              <a:rPr lang="en-US" altLang="en-GB">
                <a:solidFill>
                  <a:schemeClr val="accent2"/>
                </a:solidFill>
              </a:rPr>
              <a:t>title('BOX PLOT');</a:t>
            </a:r>
            <a:endParaRPr lang="en-US" altLang="en-GB">
              <a:solidFill>
                <a:schemeClr val="accent2"/>
              </a:solidFill>
            </a:endParaRPr>
          </a:p>
          <a:p>
            <a:r>
              <a:rPr lang="en-US" altLang="en-GB">
                <a:solidFill>
                  <a:schemeClr val="accent2"/>
                </a:solidFill>
              </a:rPr>
              <a:t>%pie chart</a:t>
            </a:r>
            <a:endParaRPr lang="en-US" altLang="en-GB">
              <a:solidFill>
                <a:schemeClr val="accent2"/>
              </a:solidFill>
            </a:endParaRPr>
          </a:p>
          <a:p>
            <a:r>
              <a:rPr lang="en-US" altLang="en-GB">
                <a:solidFill>
                  <a:schemeClr val="accent2"/>
                </a:solidFill>
              </a:rPr>
              <a:t>figure('Name','PIECHART OF AGES');</a:t>
            </a:r>
            <a:endParaRPr lang="en-US" altLang="en-GB">
              <a:solidFill>
                <a:schemeClr val="accent2"/>
              </a:solidFill>
            </a:endParaRPr>
          </a:p>
          <a:p>
            <a:r>
              <a:rPr lang="en-US" altLang="en-GB">
                <a:solidFill>
                  <a:schemeClr val="accent2"/>
                </a:solidFill>
              </a:rPr>
              <a:t>pie(age);</a:t>
            </a:r>
            <a:endParaRPr lang="en-US" altLang="en-GB">
              <a:solidFill>
                <a:schemeClr val="accent2"/>
              </a:solidFill>
            </a:endParaRPr>
          </a:p>
          <a:p>
            <a:r>
              <a:rPr lang="en-US" altLang="en-GB">
                <a:solidFill>
                  <a:schemeClr val="accent2"/>
                </a:solidFill>
              </a:rPr>
              <a:t>title('PIECHART OF AGES');</a:t>
            </a:r>
            <a:endParaRPr lang="en-US" altLang="en-GB">
              <a:solidFill>
                <a:schemeClr val="accent2"/>
              </a:solidFill>
            </a:endParaRPr>
          </a:p>
          <a:p>
            <a:r>
              <a:rPr lang="en-US" altLang="en-GB">
                <a:solidFill>
                  <a:schemeClr val="accent2"/>
                </a:solidFill>
              </a:rPr>
              <a:t>%LOGARITHIMIC PLOT</a:t>
            </a:r>
            <a:endParaRPr lang="en-US" altLang="en-GB">
              <a:solidFill>
                <a:schemeClr val="accent2"/>
              </a:solidFill>
            </a:endParaRPr>
          </a:p>
          <a:p>
            <a:r>
              <a:rPr lang="en-US" altLang="en-GB">
                <a:solidFill>
                  <a:schemeClr val="accent2"/>
                </a:solidFill>
              </a:rPr>
              <a:t>figure('Name','LOG CURVE');</a:t>
            </a:r>
            <a:endParaRPr lang="en-US" altLang="en-GB">
              <a:solidFill>
                <a:schemeClr val="accent2"/>
              </a:solidFill>
            </a:endParaRPr>
          </a:p>
          <a:p>
            <a:r>
              <a:rPr lang="en-US" altLang="en-GB">
                <a:solidFill>
                  <a:schemeClr val="accent2"/>
                </a:solidFill>
              </a:rPr>
              <a:t>D = exp(s);</a:t>
            </a:r>
            <a:endParaRPr lang="en-US" altLang="en-GB">
              <a:solidFill>
                <a:schemeClr val="accent2"/>
              </a:solidFill>
            </a:endParaRPr>
          </a:p>
          <a:p>
            <a:r>
              <a:rPr lang="en-US" altLang="en-GB">
                <a:solidFill>
                  <a:schemeClr val="accent2"/>
                </a:solidFill>
              </a:rPr>
              <a:t>semilogx(age,D);</a:t>
            </a:r>
            <a:endParaRPr lang="en-US" altLang="en-GB">
              <a:solidFill>
                <a:schemeClr val="accent2"/>
              </a:solidFill>
            </a:endParaRPr>
          </a:p>
          <a:p>
            <a:r>
              <a:rPr lang="en-US" altLang="en-GB">
                <a:solidFill>
                  <a:schemeClr val="accent2"/>
                </a:solidFill>
              </a:rPr>
              <a:t>title('LOG CURVE OF AGE');</a:t>
            </a:r>
            <a:endParaRPr lang="en-US" altLang="en-GB">
              <a:solidFill>
                <a:schemeClr val="accent2"/>
              </a:solidFill>
            </a:endParaRPr>
          </a:p>
          <a:p>
            <a:r>
              <a:rPr lang="en-US" altLang="en-GB">
                <a:solidFill>
                  <a:schemeClr val="accent2"/>
                </a:solidFill>
              </a:rPr>
              <a:t>grid on</a:t>
            </a:r>
            <a:endParaRPr lang="en-US" altLang="en-GB">
              <a:solidFill>
                <a:schemeClr val="accent2"/>
              </a:solidFill>
            </a:endParaRPr>
          </a:p>
          <a:p>
            <a:r>
              <a:rPr lang="en-US" altLang="en-GB">
                <a:solidFill>
                  <a:schemeClr val="accent2"/>
                </a:solidFill>
              </a:rPr>
              <a:t>%stem 3 plot</a:t>
            </a:r>
            <a:endParaRPr lang="en-US" altLang="en-GB">
              <a:solidFill>
                <a:schemeClr val="accent2"/>
              </a:solidFill>
            </a:endParaRPr>
          </a:p>
          <a:p>
            <a:r>
              <a:rPr lang="en-US" altLang="en-GB">
                <a:solidFill>
                  <a:schemeClr val="accent2"/>
                </a:solidFill>
              </a:rPr>
              <a:t>figure('Name','STEM 3 PLOT');</a:t>
            </a:r>
            <a:endParaRPr lang="en-US" altLang="en-GB">
              <a:solidFill>
                <a:schemeClr val="accent2"/>
              </a:solidFill>
            </a:endParaRPr>
          </a:p>
          <a:p>
            <a:r>
              <a:rPr lang="en-US" altLang="en-GB">
                <a:solidFill>
                  <a:schemeClr val="accent2"/>
                </a:solidFill>
              </a:rPr>
              <a:t>stem3(age,s,c);</a:t>
            </a:r>
            <a:endParaRPr lang="en-US" altLang="en-GB">
              <a:solidFill>
                <a:schemeClr val="accent2"/>
              </a:solidFill>
            </a:endParaRPr>
          </a:p>
          <a:p>
            <a:r>
              <a:rPr lang="en-US" altLang="en-GB">
                <a:solidFill>
                  <a:schemeClr val="accent2"/>
                </a:solidFill>
              </a:rPr>
              <a:t>title('3D STEM PLOT');</a:t>
            </a:r>
            <a:endParaRPr lang="en-US" altLang="en-GB">
              <a:solidFill>
                <a:schemeClr val="accent2"/>
              </a:solidFill>
            </a:endParaRPr>
          </a:p>
          <a:p>
            <a:endParaRPr lang="en-US" altLang="en-GB">
              <a:solidFill>
                <a:schemeClr val="accent2"/>
              </a:solidFill>
            </a:endParaRPr>
          </a:p>
        </p:txBody>
      </p:sp>
      <p:pic>
        <p:nvPicPr>
          <p:cNvPr id="4" name="Image 0" descr="/home/oai/share/matlab_icon.png"/>
          <p:cNvPicPr>
            <a:picLocks noChangeAspect="1"/>
          </p:cNvPicPr>
          <p:nvPr/>
        </p:nvPicPr>
        <p:blipFill>
          <a:blip r:embed="rId1"/>
          <a:stretch>
            <a:fillRect/>
          </a:stretch>
        </p:blipFill>
        <p:spPr>
          <a:xfrm>
            <a:off x="6487795" y="468630"/>
            <a:ext cx="2103120" cy="2103120"/>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boxplot"/>
          <p:cNvPicPr>
            <a:picLocks noChangeAspect="1"/>
          </p:cNvPicPr>
          <p:nvPr/>
        </p:nvPicPr>
        <p:blipFill>
          <a:blip r:embed="rId1"/>
          <a:stretch>
            <a:fillRect/>
          </a:stretch>
        </p:blipFill>
        <p:spPr>
          <a:xfrm>
            <a:off x="211455" y="76200"/>
            <a:ext cx="3409315" cy="2779395"/>
          </a:xfrm>
          <a:prstGeom prst="rect">
            <a:avLst/>
          </a:prstGeom>
        </p:spPr>
      </p:pic>
      <p:pic>
        <p:nvPicPr>
          <p:cNvPr id="3" name="Picture 2" descr="piechart"/>
          <p:cNvPicPr>
            <a:picLocks noChangeAspect="1"/>
          </p:cNvPicPr>
          <p:nvPr/>
        </p:nvPicPr>
        <p:blipFill>
          <a:blip r:embed="rId2"/>
          <a:stretch>
            <a:fillRect/>
          </a:stretch>
        </p:blipFill>
        <p:spPr>
          <a:xfrm>
            <a:off x="5163820" y="196215"/>
            <a:ext cx="3249295" cy="2538730"/>
          </a:xfrm>
          <a:prstGeom prst="rect">
            <a:avLst/>
          </a:prstGeom>
        </p:spPr>
      </p:pic>
      <p:pic>
        <p:nvPicPr>
          <p:cNvPr id="4" name="Picture 3" descr="log curve"/>
          <p:cNvPicPr>
            <a:picLocks noChangeAspect="1"/>
          </p:cNvPicPr>
          <p:nvPr/>
        </p:nvPicPr>
        <p:blipFill>
          <a:blip r:embed="rId3"/>
          <a:stretch>
            <a:fillRect/>
          </a:stretch>
        </p:blipFill>
        <p:spPr>
          <a:xfrm>
            <a:off x="427355" y="2632075"/>
            <a:ext cx="3213735" cy="2426970"/>
          </a:xfrm>
          <a:prstGeom prst="rect">
            <a:avLst/>
          </a:prstGeom>
        </p:spPr>
      </p:pic>
      <p:pic>
        <p:nvPicPr>
          <p:cNvPr id="5" name="Picture 4" descr="stem plot"/>
          <p:cNvPicPr>
            <a:picLocks noChangeAspect="1"/>
          </p:cNvPicPr>
          <p:nvPr/>
        </p:nvPicPr>
        <p:blipFill>
          <a:blip r:embed="rId4"/>
          <a:stretch>
            <a:fillRect/>
          </a:stretch>
        </p:blipFill>
        <p:spPr>
          <a:xfrm>
            <a:off x="4831080" y="2571750"/>
            <a:ext cx="3597910" cy="2347595"/>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64135" y="71120"/>
            <a:ext cx="9143365" cy="4892675"/>
          </a:xfrm>
          <a:prstGeom prst="rect">
            <a:avLst/>
          </a:prstGeom>
          <a:noFill/>
        </p:spPr>
        <p:txBody>
          <a:bodyPr wrap="square" rtlCol="0">
            <a:spAutoFit/>
          </a:bodyPr>
          <a:p>
            <a:r>
              <a:rPr lang="en-US" altLang="en-GB" sz="1200">
                <a:solidFill>
                  <a:schemeClr val="accent2"/>
                </a:solidFill>
              </a:rPr>
              <a:t>SURFACE PLOT</a:t>
            </a:r>
            <a:endParaRPr lang="en-US" altLang="en-GB" sz="1200">
              <a:solidFill>
                <a:schemeClr val="accent2"/>
              </a:solidFill>
            </a:endParaRPr>
          </a:p>
          <a:p>
            <a:r>
              <a:rPr lang="en-US" altLang="en-GB" sz="1200">
                <a:solidFill>
                  <a:schemeClr val="accent2"/>
                </a:solidFill>
              </a:rPr>
              <a:t>figure('Name','SURFACE PLOT');</a:t>
            </a:r>
            <a:endParaRPr lang="en-US" altLang="en-GB" sz="1200">
              <a:solidFill>
                <a:schemeClr val="accent2"/>
              </a:solidFill>
            </a:endParaRPr>
          </a:p>
          <a:p>
            <a:r>
              <a:rPr lang="en-US" altLang="en-GB" sz="1200">
                <a:solidFill>
                  <a:schemeClr val="accent2"/>
                </a:solidFill>
              </a:rPr>
              <a:t>x = 20:0.5:22</a:t>
            </a:r>
            <a:endParaRPr lang="en-US" altLang="en-GB" sz="1200">
              <a:solidFill>
                <a:schemeClr val="accent2"/>
              </a:solidFill>
            </a:endParaRPr>
          </a:p>
          <a:p>
            <a:r>
              <a:rPr lang="en-US" altLang="en-GB" sz="1200">
                <a:solidFill>
                  <a:schemeClr val="accent2"/>
                </a:solidFill>
              </a:rPr>
              <a:t>[x,y] = meshgrid(x);</a:t>
            </a:r>
            <a:endParaRPr lang="en-US" altLang="en-GB" sz="1200">
              <a:solidFill>
                <a:schemeClr val="accent2"/>
              </a:solidFill>
            </a:endParaRPr>
          </a:p>
          <a:p>
            <a:r>
              <a:rPr lang="en-US" altLang="en-GB" sz="1200">
                <a:solidFill>
                  <a:schemeClr val="accent2"/>
                </a:solidFill>
              </a:rPr>
              <a:t>z = x.*2+y.*4;</a:t>
            </a:r>
            <a:endParaRPr lang="en-US" altLang="en-GB" sz="1200">
              <a:solidFill>
                <a:schemeClr val="accent2"/>
              </a:solidFill>
            </a:endParaRPr>
          </a:p>
          <a:p>
            <a:r>
              <a:rPr lang="en-US" altLang="en-GB" sz="1200">
                <a:solidFill>
                  <a:schemeClr val="accent2"/>
                </a:solidFill>
              </a:rPr>
              <a:t>surf(x,y,z);</a:t>
            </a:r>
            <a:endParaRPr lang="en-US" altLang="en-GB" sz="1200">
              <a:solidFill>
                <a:schemeClr val="accent2"/>
              </a:solidFill>
            </a:endParaRPr>
          </a:p>
          <a:p>
            <a:r>
              <a:rPr lang="en-US" altLang="en-GB" sz="1200">
                <a:solidFill>
                  <a:schemeClr val="accent2"/>
                </a:solidFill>
              </a:rPr>
              <a:t>xlabel('x');</a:t>
            </a:r>
            <a:endParaRPr lang="en-US" altLang="en-GB" sz="1200">
              <a:solidFill>
                <a:schemeClr val="accent2"/>
              </a:solidFill>
            </a:endParaRPr>
          </a:p>
          <a:p>
            <a:r>
              <a:rPr lang="en-US" altLang="en-GB" sz="1200">
                <a:solidFill>
                  <a:schemeClr val="accent2"/>
                </a:solidFill>
              </a:rPr>
              <a:t>ylabel('y');</a:t>
            </a:r>
            <a:endParaRPr lang="en-US" altLang="en-GB" sz="1200">
              <a:solidFill>
                <a:schemeClr val="accent2"/>
              </a:solidFill>
            </a:endParaRPr>
          </a:p>
          <a:p>
            <a:r>
              <a:rPr lang="en-US" altLang="en-GB" sz="1200">
                <a:solidFill>
                  <a:schemeClr val="accent2"/>
                </a:solidFill>
              </a:rPr>
              <a:t>zlabel('z');</a:t>
            </a:r>
            <a:endParaRPr lang="en-US" altLang="en-GB" sz="1200">
              <a:solidFill>
                <a:schemeClr val="accent2"/>
              </a:solidFill>
            </a:endParaRPr>
          </a:p>
          <a:p>
            <a:r>
              <a:rPr lang="en-US" altLang="en-GB" sz="1200">
                <a:solidFill>
                  <a:schemeClr val="accent2"/>
                </a:solidFill>
              </a:rPr>
              <a:t>title('SURFACE PLOT');</a:t>
            </a:r>
            <a:endParaRPr lang="en-US" altLang="en-GB" sz="1200">
              <a:solidFill>
                <a:schemeClr val="accent2"/>
              </a:solidFill>
            </a:endParaRPr>
          </a:p>
          <a:p>
            <a:r>
              <a:rPr lang="en-US" altLang="en-GB" sz="1200">
                <a:solidFill>
                  <a:schemeClr val="accent2"/>
                </a:solidFill>
              </a:rPr>
              <a:t>%MESH PLOT</a:t>
            </a:r>
            <a:endParaRPr lang="en-US" altLang="en-GB" sz="1200">
              <a:solidFill>
                <a:schemeClr val="accent2"/>
              </a:solidFill>
            </a:endParaRPr>
          </a:p>
          <a:p>
            <a:r>
              <a:rPr lang="en-US" altLang="en-GB" sz="1200">
                <a:solidFill>
                  <a:schemeClr val="accent2"/>
                </a:solidFill>
              </a:rPr>
              <a:t>figure('Name','meshplot');</a:t>
            </a:r>
            <a:endParaRPr lang="en-US" altLang="en-GB" sz="1200">
              <a:solidFill>
                <a:schemeClr val="accent2"/>
              </a:solidFill>
            </a:endParaRPr>
          </a:p>
          <a:p>
            <a:r>
              <a:rPr lang="en-US" altLang="en-GB" sz="1200">
                <a:solidFill>
                  <a:schemeClr val="accent2"/>
                </a:solidFill>
              </a:rPr>
              <a:t>h = sin(x)+cos(y);</a:t>
            </a:r>
            <a:endParaRPr lang="en-US" altLang="en-GB" sz="1200">
              <a:solidFill>
                <a:schemeClr val="accent2"/>
              </a:solidFill>
            </a:endParaRPr>
          </a:p>
          <a:p>
            <a:r>
              <a:rPr lang="en-US" altLang="en-GB" sz="1200">
                <a:solidFill>
                  <a:schemeClr val="accent2"/>
                </a:solidFill>
              </a:rPr>
              <a:t>mesh(x,y,h);</a:t>
            </a:r>
            <a:endParaRPr lang="en-US" altLang="en-GB" sz="1200">
              <a:solidFill>
                <a:schemeClr val="accent2"/>
              </a:solidFill>
            </a:endParaRPr>
          </a:p>
          <a:p>
            <a:r>
              <a:rPr lang="en-US" altLang="en-GB" sz="1200">
                <a:solidFill>
                  <a:schemeClr val="accent2"/>
                </a:solidFill>
              </a:rPr>
              <a:t>xlabel('x');</a:t>
            </a:r>
            <a:endParaRPr lang="en-US" altLang="en-GB" sz="1200">
              <a:solidFill>
                <a:schemeClr val="accent2"/>
              </a:solidFill>
            </a:endParaRPr>
          </a:p>
          <a:p>
            <a:r>
              <a:rPr lang="en-US" altLang="en-GB" sz="1200">
                <a:solidFill>
                  <a:schemeClr val="accent2"/>
                </a:solidFill>
              </a:rPr>
              <a:t>ylabel('y');</a:t>
            </a:r>
            <a:endParaRPr lang="en-US" altLang="en-GB" sz="1200">
              <a:solidFill>
                <a:schemeClr val="accent2"/>
              </a:solidFill>
            </a:endParaRPr>
          </a:p>
          <a:p>
            <a:r>
              <a:rPr lang="en-US" altLang="en-GB" sz="1200">
                <a:solidFill>
                  <a:schemeClr val="accent2"/>
                </a:solidFill>
              </a:rPr>
              <a:t>zlabel('z');</a:t>
            </a:r>
            <a:endParaRPr lang="en-US" altLang="en-GB" sz="1200">
              <a:solidFill>
                <a:schemeClr val="accent2"/>
              </a:solidFill>
            </a:endParaRPr>
          </a:p>
          <a:p>
            <a:r>
              <a:rPr lang="en-US" altLang="en-GB" sz="1200">
                <a:solidFill>
                  <a:schemeClr val="accent2"/>
                </a:solidFill>
              </a:rPr>
              <a:t>title('MESH PLOT');</a:t>
            </a:r>
            <a:endParaRPr lang="en-US" altLang="en-GB" sz="1200">
              <a:solidFill>
                <a:schemeClr val="accent2"/>
              </a:solidFill>
            </a:endParaRPr>
          </a:p>
          <a:p>
            <a:r>
              <a:rPr lang="en-US" altLang="en-GB" sz="1200">
                <a:solidFill>
                  <a:schemeClr val="accent2"/>
                </a:solidFill>
              </a:rPr>
              <a:t>%WATER FALL PLOT</a:t>
            </a:r>
            <a:endParaRPr lang="en-US" altLang="en-GB" sz="1200">
              <a:solidFill>
                <a:schemeClr val="accent2"/>
              </a:solidFill>
            </a:endParaRPr>
          </a:p>
          <a:p>
            <a:r>
              <a:rPr lang="en-US" altLang="en-GB" sz="1200">
                <a:solidFill>
                  <a:schemeClr val="accent2"/>
                </a:solidFill>
              </a:rPr>
              <a:t>figure('Name','WATER FALL PLOT');</a:t>
            </a:r>
            <a:endParaRPr lang="en-US" altLang="en-GB" sz="1200">
              <a:solidFill>
                <a:schemeClr val="accent2"/>
              </a:solidFill>
            </a:endParaRPr>
          </a:p>
          <a:p>
            <a:r>
              <a:rPr lang="en-US" altLang="en-GB" sz="1200">
                <a:solidFill>
                  <a:schemeClr val="accent2"/>
                </a:solidFill>
              </a:rPr>
              <a:t>waterfall(x,y,z);</a:t>
            </a:r>
            <a:endParaRPr lang="en-US" altLang="en-GB" sz="1200">
              <a:solidFill>
                <a:schemeClr val="accent2"/>
              </a:solidFill>
            </a:endParaRPr>
          </a:p>
          <a:p>
            <a:r>
              <a:rPr lang="en-US" altLang="en-GB" sz="1200">
                <a:solidFill>
                  <a:schemeClr val="accent2"/>
                </a:solidFill>
              </a:rPr>
              <a:t>xlabel('xvalues');</a:t>
            </a:r>
            <a:endParaRPr lang="en-US" altLang="en-GB" sz="1200">
              <a:solidFill>
                <a:schemeClr val="accent2"/>
              </a:solidFill>
            </a:endParaRPr>
          </a:p>
          <a:p>
            <a:r>
              <a:rPr lang="en-US" altLang="en-GB" sz="1200">
                <a:solidFill>
                  <a:schemeClr val="accent2"/>
                </a:solidFill>
              </a:rPr>
              <a:t>ylabel('yvalues');</a:t>
            </a:r>
            <a:endParaRPr lang="en-US" altLang="en-GB" sz="1200">
              <a:solidFill>
                <a:schemeClr val="accent2"/>
              </a:solidFill>
            </a:endParaRPr>
          </a:p>
          <a:p>
            <a:r>
              <a:rPr lang="en-US" altLang="en-GB" sz="1200">
                <a:solidFill>
                  <a:schemeClr val="accent2"/>
                </a:solidFill>
              </a:rPr>
              <a:t>zlabel('zvalues');</a:t>
            </a:r>
            <a:endParaRPr lang="en-US" altLang="en-GB" sz="1200">
              <a:solidFill>
                <a:schemeClr val="accent2"/>
              </a:solidFill>
            </a:endParaRPr>
          </a:p>
          <a:p>
            <a:r>
              <a:rPr lang="en-US" altLang="en-GB" sz="1200">
                <a:solidFill>
                  <a:schemeClr val="accent2"/>
                </a:solidFill>
              </a:rPr>
              <a:t>title('water fall plot')</a:t>
            </a:r>
            <a:endParaRPr lang="en-US" altLang="en-GB" sz="1200">
              <a:solidFill>
                <a:schemeClr val="accent2"/>
              </a:solidFill>
            </a:endParaRPr>
          </a:p>
          <a:p>
            <a:endParaRPr lang="en-US" altLang="en-GB" sz="1200">
              <a:solidFill>
                <a:schemeClr val="accent2"/>
              </a:solidFill>
            </a:endParaRPr>
          </a:p>
        </p:txBody>
      </p:sp>
      <p:pic>
        <p:nvPicPr>
          <p:cNvPr id="4" name="Image 0" descr="/home/oai/share/matlab_icon.png"/>
          <p:cNvPicPr>
            <a:picLocks noChangeAspect="1"/>
          </p:cNvPicPr>
          <p:nvPr/>
        </p:nvPicPr>
        <p:blipFill>
          <a:blip r:embed="rId1"/>
          <a:stretch>
            <a:fillRect/>
          </a:stretch>
        </p:blipFill>
        <p:spPr>
          <a:xfrm>
            <a:off x="6240145" y="285115"/>
            <a:ext cx="2103120" cy="210312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ext 0"/>
          <p:cNvSpPr/>
          <p:nvPr/>
        </p:nvSpPr>
        <p:spPr>
          <a:xfrm>
            <a:off x="274320" y="274320"/>
            <a:ext cx="8595360" cy="502920"/>
          </a:xfrm>
          <a:prstGeom prst="rect">
            <a:avLst/>
          </a:prstGeom>
          <a:noFill/>
        </p:spPr>
        <p:txBody>
          <a:bodyPr wrap="square" rtlCol="0" anchor="ctr"/>
          <a:lstStyle/>
          <a:p>
            <a:pPr marL="0" indent="0">
              <a:buNone/>
            </a:pPr>
            <a:r>
              <a:rPr lang="en-US" sz="2400" dirty="0">
                <a:solidFill>
                  <a:srgbClr val="030A18"/>
                </a:solidFill>
                <a:latin typeface="Arial" panose="020B0604020202020204" pitchFamily="34" charset="0"/>
                <a:ea typeface="Arial" panose="020B0604020202020204" pitchFamily="34" charset="-122"/>
                <a:cs typeface="Arial" panose="020B0604020202020204" pitchFamily="34" charset="-120"/>
              </a:rPr>
              <a:t>Agenda</a:t>
            </a:r>
            <a:endParaRPr lang="en-US" sz="2400" dirty="0"/>
          </a:p>
        </p:txBody>
      </p:sp>
      <p:pic>
        <p:nvPicPr>
          <p:cNvPr id="3" name="Image 0" descr="preencoded.png"/>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365760" y="914400"/>
            <a:ext cx="365760" cy="365760"/>
          </a:xfrm>
          <a:prstGeom prst="rect">
            <a:avLst/>
          </a:prstGeom>
        </p:spPr>
      </p:pic>
      <p:sp>
        <p:nvSpPr>
          <p:cNvPr id="4" name="Text 1"/>
          <p:cNvSpPr/>
          <p:nvPr/>
        </p:nvSpPr>
        <p:spPr>
          <a:xfrm>
            <a:off x="822960" y="1005840"/>
            <a:ext cx="5029200" cy="3200400"/>
          </a:xfrm>
          <a:prstGeom prst="rect">
            <a:avLst/>
          </a:prstGeom>
          <a:noFill/>
        </p:spPr>
        <p:txBody>
          <a:bodyPr wrap="square" lIns="1270" tIns="1270" rIns="1270" bIns="1270" rtlCol="0" anchor="ctr"/>
          <a:lstStyle/>
          <a:p>
            <a:pPr indent="0">
              <a:buSzPct val="100000"/>
              <a:buNone/>
            </a:pPr>
            <a:endParaRPr lang="en-US" sz="1200" dirty="0"/>
          </a:p>
          <a:p>
            <a:pPr marL="190500" indent="-190500">
              <a:buSzPct val="100000"/>
              <a:buChar char="•"/>
            </a:pPr>
            <a:r>
              <a:rPr lang="en-US" sz="2400" dirty="0">
                <a:solidFill>
                  <a:srgbClr val="030A18"/>
                </a:solidFill>
              </a:rPr>
              <a:t>Data Retrieval &amp; Processing
</a:t>
            </a:r>
            <a:endParaRPr lang="en-US" sz="2400" dirty="0"/>
          </a:p>
          <a:p>
            <a:pPr marL="190500" indent="-190500">
              <a:buSzPct val="100000"/>
              <a:buChar char="•"/>
            </a:pPr>
            <a:r>
              <a:rPr lang="en-US" sz="2400" dirty="0">
                <a:solidFill>
                  <a:srgbClr val="030A18"/>
                </a:solidFill>
              </a:rPr>
              <a:t>Separating &amp; Structuring Data
</a:t>
            </a:r>
            <a:endParaRPr lang="en-US" sz="2400" dirty="0"/>
          </a:p>
          <a:p>
            <a:pPr marL="190500" indent="-190500">
              <a:buSzPct val="100000"/>
              <a:buChar char="•"/>
            </a:pPr>
            <a:r>
              <a:rPr lang="en-US" sz="2400" dirty="0">
                <a:solidFill>
                  <a:srgbClr val="030A18"/>
                </a:solidFill>
              </a:rPr>
              <a:t>Exporting to Excel
</a:t>
            </a:r>
            <a:endParaRPr lang="en-US" sz="2400" dirty="0"/>
          </a:p>
          <a:p>
            <a:pPr marL="190500" indent="-190500">
              <a:buSzPct val="100000"/>
              <a:buChar char="•"/>
            </a:pPr>
            <a:r>
              <a:rPr lang="en-US" sz="2400" dirty="0">
                <a:solidFill>
                  <a:srgbClr val="030A18"/>
                </a:solidFill>
              </a:rPr>
              <a:t>Data Visualization Overview
</a:t>
            </a:r>
            <a:endParaRPr lang="en-US" sz="2400" dirty="0"/>
          </a:p>
          <a:p>
            <a:pPr marL="190500" indent="-190500">
              <a:buSzPct val="100000"/>
              <a:buChar char="•"/>
            </a:pPr>
            <a:r>
              <a:rPr lang="en-US" sz="2400" dirty="0">
                <a:solidFill>
                  <a:srgbClr val="030A18"/>
                </a:solidFill>
              </a:rPr>
              <a:t>Member Attributes &amp; Visualisation
</a:t>
            </a:r>
            <a:endParaRPr lang="en-US" sz="2400" dirty="0"/>
          </a:p>
          <a:p>
            <a:pPr marL="190500" indent="-190500">
              <a:buSzPct val="100000"/>
              <a:buChar char="•"/>
            </a:pPr>
            <a:r>
              <a:rPr lang="en-US" sz="2400" dirty="0">
                <a:solidFill>
                  <a:srgbClr val="030A18"/>
                </a:solidFill>
              </a:rPr>
              <a:t>Conclusion</a:t>
            </a:r>
            <a:endParaRPr lang="en-US" sz="2400" dirty="0"/>
          </a:p>
        </p:txBody>
      </p:sp>
      <p:sp>
        <p:nvSpPr>
          <p:cNvPr id="5" name="Text 2"/>
          <p:cNvSpPr/>
          <p:nvPr/>
        </p:nvSpPr>
        <p:spPr>
          <a:xfrm>
            <a:off x="457200" y="4777740"/>
            <a:ext cx="8229600" cy="228600"/>
          </a:xfrm>
          <a:prstGeom prst="rect">
            <a:avLst/>
          </a:prstGeom>
          <a:noFill/>
        </p:spPr>
        <p:txBody>
          <a:bodyPr wrap="square" lIns="0" tIns="0" rIns="0" bIns="0" rtlCol="0" anchor="ctr"/>
          <a:lstStyle/>
          <a:p>
            <a:pPr marL="0" indent="0">
              <a:buNone/>
            </a:pPr>
            <a:r>
              <a:rPr lang="en-US" sz="600" u="sng" dirty="0">
                <a:solidFill>
                  <a:srgbClr val="97B1DF"/>
                </a:solidFill>
                <a:hlinkClick r:id="rId3"/>
              </a:rPr>
              <a:t>[1]</a:t>
            </a:r>
            <a:endParaRPr lang="en-US" sz="600"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mesh plot"/>
          <p:cNvPicPr>
            <a:picLocks noChangeAspect="1"/>
          </p:cNvPicPr>
          <p:nvPr/>
        </p:nvPicPr>
        <p:blipFill>
          <a:blip r:embed="rId1"/>
          <a:stretch>
            <a:fillRect/>
          </a:stretch>
        </p:blipFill>
        <p:spPr>
          <a:xfrm>
            <a:off x="354965" y="116205"/>
            <a:ext cx="3345180" cy="2634615"/>
          </a:xfrm>
          <a:prstGeom prst="rect">
            <a:avLst/>
          </a:prstGeom>
        </p:spPr>
      </p:pic>
      <p:pic>
        <p:nvPicPr>
          <p:cNvPr id="3" name="Picture 2" descr="water fall plot"/>
          <p:cNvPicPr>
            <a:picLocks noChangeAspect="1"/>
          </p:cNvPicPr>
          <p:nvPr/>
        </p:nvPicPr>
        <p:blipFill>
          <a:blip r:embed="rId2"/>
          <a:stretch>
            <a:fillRect/>
          </a:stretch>
        </p:blipFill>
        <p:spPr>
          <a:xfrm>
            <a:off x="4963795" y="300355"/>
            <a:ext cx="3401695" cy="2406650"/>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203450" y="311150"/>
            <a:ext cx="3048000" cy="4523105"/>
          </a:xfrm>
          <a:prstGeom prst="rect">
            <a:avLst/>
          </a:prstGeom>
          <a:noFill/>
        </p:spPr>
        <p:txBody>
          <a:bodyPr wrap="square" rtlCol="0">
            <a:spAutoFit/>
          </a:bodyPr>
          <a:p>
            <a:r>
              <a:rPr lang="en-US" altLang="en-GB">
                <a:solidFill>
                  <a:schemeClr val="accent2"/>
                </a:solidFill>
              </a:rPr>
              <a:t>%SCATTER PLOT</a:t>
            </a:r>
            <a:endParaRPr lang="en-US" altLang="en-GB">
              <a:solidFill>
                <a:schemeClr val="accent2"/>
              </a:solidFill>
            </a:endParaRPr>
          </a:p>
          <a:p>
            <a:r>
              <a:rPr lang="en-US" altLang="en-GB">
                <a:solidFill>
                  <a:schemeClr val="accent2"/>
                </a:solidFill>
              </a:rPr>
              <a:t>figure('Name','SCATTER PLOT');</a:t>
            </a:r>
            <a:endParaRPr lang="en-US" altLang="en-GB">
              <a:solidFill>
                <a:schemeClr val="accent2"/>
              </a:solidFill>
            </a:endParaRPr>
          </a:p>
          <a:p>
            <a:r>
              <a:rPr lang="en-US" altLang="en-GB">
                <a:solidFill>
                  <a:schemeClr val="accent2"/>
                </a:solidFill>
              </a:rPr>
              <a:t>scatter3(x,y,z);</a:t>
            </a:r>
            <a:endParaRPr lang="en-US" altLang="en-GB">
              <a:solidFill>
                <a:schemeClr val="accent2"/>
              </a:solidFill>
            </a:endParaRPr>
          </a:p>
          <a:p>
            <a:r>
              <a:rPr lang="en-US" altLang="en-GB">
                <a:solidFill>
                  <a:schemeClr val="accent2"/>
                </a:solidFill>
              </a:rPr>
              <a:t>xlabel('xvalues');</a:t>
            </a:r>
            <a:endParaRPr lang="en-US" altLang="en-GB">
              <a:solidFill>
                <a:schemeClr val="accent2"/>
              </a:solidFill>
            </a:endParaRPr>
          </a:p>
          <a:p>
            <a:r>
              <a:rPr lang="en-US" altLang="en-GB">
                <a:solidFill>
                  <a:schemeClr val="accent2"/>
                </a:solidFill>
              </a:rPr>
              <a:t>ylabel('yvalues');</a:t>
            </a:r>
            <a:endParaRPr lang="en-US" altLang="en-GB">
              <a:solidFill>
                <a:schemeClr val="accent2"/>
              </a:solidFill>
            </a:endParaRPr>
          </a:p>
          <a:p>
            <a:r>
              <a:rPr lang="en-US" altLang="en-GB">
                <a:solidFill>
                  <a:schemeClr val="accent2"/>
                </a:solidFill>
              </a:rPr>
              <a:t>zlabel('zvalues');</a:t>
            </a:r>
            <a:endParaRPr lang="en-US" altLang="en-GB">
              <a:solidFill>
                <a:schemeClr val="accent2"/>
              </a:solidFill>
            </a:endParaRPr>
          </a:p>
          <a:p>
            <a:r>
              <a:rPr lang="en-US" altLang="en-GB">
                <a:solidFill>
                  <a:schemeClr val="accent2"/>
                </a:solidFill>
              </a:rPr>
              <a:t>title('SCATTER PLOT')</a:t>
            </a:r>
            <a:endParaRPr lang="en-US" altLang="en-GB">
              <a:solidFill>
                <a:schemeClr val="accent2"/>
              </a:solidFill>
            </a:endParaRPr>
          </a:p>
          <a:p>
            <a:r>
              <a:rPr lang="en-US" altLang="en-GB">
                <a:solidFill>
                  <a:schemeClr val="accent2"/>
                </a:solidFill>
              </a:rPr>
              <a:t>%3D BAR</a:t>
            </a:r>
            <a:endParaRPr lang="en-US" altLang="en-GB">
              <a:solidFill>
                <a:schemeClr val="accent2"/>
              </a:solidFill>
            </a:endParaRPr>
          </a:p>
          <a:p>
            <a:r>
              <a:rPr lang="en-US" altLang="en-GB">
                <a:solidFill>
                  <a:schemeClr val="accent2"/>
                </a:solidFill>
              </a:rPr>
              <a:t>figure('Name','BAR')</a:t>
            </a:r>
            <a:endParaRPr lang="en-US" altLang="en-GB">
              <a:solidFill>
                <a:schemeClr val="accent2"/>
              </a:solidFill>
            </a:endParaRPr>
          </a:p>
          <a:p>
            <a:r>
              <a:rPr lang="en-US" altLang="en-GB">
                <a:solidFill>
                  <a:schemeClr val="accent2"/>
                </a:solidFill>
              </a:rPr>
              <a:t>bar3(age)</a:t>
            </a:r>
            <a:endParaRPr lang="en-US" altLang="en-GB">
              <a:solidFill>
                <a:schemeClr val="accent2"/>
              </a:solidFill>
            </a:endParaRPr>
          </a:p>
          <a:p>
            <a:r>
              <a:rPr lang="en-US" altLang="en-GB">
                <a:solidFill>
                  <a:schemeClr val="accent2"/>
                </a:solidFill>
              </a:rPr>
              <a:t>title('D BARGRAPH')</a:t>
            </a:r>
            <a:endParaRPr lang="en-US" altLang="en-GB">
              <a:solidFill>
                <a:schemeClr val="accent2"/>
              </a:solidFill>
            </a:endParaRPr>
          </a:p>
          <a:p>
            <a:r>
              <a:rPr lang="en-US" altLang="en-GB">
                <a:solidFill>
                  <a:schemeClr val="accent2"/>
                </a:solidFill>
              </a:rPr>
              <a:t>%GEOPLOT</a:t>
            </a:r>
            <a:endParaRPr lang="en-US" altLang="en-GB">
              <a:solidFill>
                <a:schemeClr val="accent2"/>
              </a:solidFill>
            </a:endParaRPr>
          </a:p>
          <a:p>
            <a:r>
              <a:rPr lang="en-US" altLang="en-GB">
                <a:solidFill>
                  <a:schemeClr val="accent2"/>
                </a:solidFill>
              </a:rPr>
              <a:t>figure('Name','GEOPLOT');</a:t>
            </a:r>
            <a:endParaRPr lang="en-US" altLang="en-GB">
              <a:solidFill>
                <a:schemeClr val="accent2"/>
              </a:solidFill>
            </a:endParaRPr>
          </a:p>
          <a:p>
            <a:r>
              <a:rPr lang="en-US" altLang="en-GB">
                <a:solidFill>
                  <a:schemeClr val="accent2"/>
                </a:solidFill>
              </a:rPr>
              <a:t>geoplot(age,s)</a:t>
            </a:r>
            <a:endParaRPr lang="en-US" altLang="en-GB">
              <a:solidFill>
                <a:schemeClr val="accent2"/>
              </a:solidFill>
            </a:endParaRPr>
          </a:p>
          <a:p>
            <a:r>
              <a:rPr lang="en-US" altLang="en-GB">
                <a:solidFill>
                  <a:schemeClr val="accent2"/>
                </a:solidFill>
              </a:rPr>
              <a:t>title('GEOPLOT')</a:t>
            </a:r>
            <a:endParaRPr lang="en-US" altLang="en-GB">
              <a:solidFill>
                <a:schemeClr val="accent2"/>
              </a:solidFill>
            </a:endParaRPr>
          </a:p>
          <a:p>
            <a:endParaRPr lang="en-US" altLang="en-GB">
              <a:solidFill>
                <a:schemeClr val="accent2"/>
              </a:solidFill>
            </a:endParaRPr>
          </a:p>
        </p:txBody>
      </p:sp>
      <p:pic>
        <p:nvPicPr>
          <p:cNvPr id="4" name="Image 0" descr="/home/oai/share/matlab_icon.png"/>
          <p:cNvPicPr>
            <a:picLocks noChangeAspect="1"/>
          </p:cNvPicPr>
          <p:nvPr/>
        </p:nvPicPr>
        <p:blipFill>
          <a:blip r:embed="rId1"/>
          <a:stretch>
            <a:fillRect/>
          </a:stretch>
        </p:blipFill>
        <p:spPr>
          <a:xfrm>
            <a:off x="6679565" y="213360"/>
            <a:ext cx="1951355" cy="2103120"/>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descr="3D scatter plot"/>
          <p:cNvPicPr>
            <a:picLocks noChangeAspect="1"/>
          </p:cNvPicPr>
          <p:nvPr/>
        </p:nvPicPr>
        <p:blipFill>
          <a:blip r:embed="rId1"/>
          <a:stretch>
            <a:fillRect/>
          </a:stretch>
        </p:blipFill>
        <p:spPr>
          <a:xfrm>
            <a:off x="283845" y="227965"/>
            <a:ext cx="3274060" cy="2779395"/>
          </a:xfrm>
          <a:prstGeom prst="rect">
            <a:avLst/>
          </a:prstGeom>
        </p:spPr>
      </p:pic>
      <p:pic>
        <p:nvPicPr>
          <p:cNvPr id="5" name="Picture 4" descr="3d bargraph"/>
          <p:cNvPicPr>
            <a:picLocks noChangeAspect="1"/>
          </p:cNvPicPr>
          <p:nvPr/>
        </p:nvPicPr>
        <p:blipFill>
          <a:blip r:embed="rId2"/>
          <a:stretch>
            <a:fillRect/>
          </a:stretch>
        </p:blipFill>
        <p:spPr>
          <a:xfrm>
            <a:off x="4324985" y="133350"/>
            <a:ext cx="4199890" cy="2874010"/>
          </a:xfrm>
          <a:prstGeom prst="rect">
            <a:avLst/>
          </a:prstGeom>
        </p:spPr>
      </p:pic>
      <p:pic>
        <p:nvPicPr>
          <p:cNvPr id="6" name="Picture 5" descr="geoplot"/>
          <p:cNvPicPr>
            <a:picLocks noChangeAspect="1"/>
          </p:cNvPicPr>
          <p:nvPr/>
        </p:nvPicPr>
        <p:blipFill>
          <a:blip r:embed="rId3"/>
          <a:stretch>
            <a:fillRect/>
          </a:stretch>
        </p:blipFill>
        <p:spPr>
          <a:xfrm>
            <a:off x="2847340" y="2831465"/>
            <a:ext cx="3672840" cy="2115820"/>
          </a:xfrm>
          <a:prstGeom prst="rect">
            <a:avLst/>
          </a:prstGeo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ext 0"/>
          <p:cNvSpPr/>
          <p:nvPr/>
        </p:nvSpPr>
        <p:spPr>
          <a:xfrm>
            <a:off x="274320" y="274320"/>
            <a:ext cx="8595360" cy="502920"/>
          </a:xfrm>
          <a:prstGeom prst="rect">
            <a:avLst/>
          </a:prstGeom>
          <a:noFill/>
        </p:spPr>
        <p:txBody>
          <a:bodyPr wrap="square" rtlCol="0" anchor="ctr"/>
          <a:lstStyle/>
          <a:p>
            <a:pPr marL="0" indent="0">
              <a:buNone/>
            </a:pPr>
            <a:r>
              <a:rPr lang="en-US" sz="2400" dirty="0">
                <a:solidFill>
                  <a:srgbClr val="030A18"/>
                </a:solidFill>
                <a:latin typeface="Arial" panose="020B0604020202020204" pitchFamily="34" charset="0"/>
                <a:ea typeface="Arial" panose="020B0604020202020204" pitchFamily="34" charset="-122"/>
                <a:cs typeface="Arial" panose="020B0604020202020204" pitchFamily="34" charset="-120"/>
              </a:rPr>
              <a:t>Conclusion &amp; Key Insights</a:t>
            </a:r>
            <a:endParaRPr lang="en-US" sz="2400" dirty="0"/>
          </a:p>
        </p:txBody>
      </p:sp>
      <p:sp>
        <p:nvSpPr>
          <p:cNvPr id="3" name="Text 1"/>
          <p:cNvSpPr/>
          <p:nvPr/>
        </p:nvSpPr>
        <p:spPr>
          <a:xfrm>
            <a:off x="274320" y="841375"/>
            <a:ext cx="8412480" cy="4114800"/>
          </a:xfrm>
          <a:prstGeom prst="rect">
            <a:avLst/>
          </a:prstGeom>
          <a:noFill/>
        </p:spPr>
        <p:txBody>
          <a:bodyPr wrap="square" rtlCol="0" anchor="ctr"/>
          <a:lstStyle/>
          <a:p>
            <a:pPr marL="0" indent="0">
              <a:buNone/>
            </a:pPr>
            <a:r>
              <a:rPr lang="en-US" sz="2000" b="1" dirty="0">
                <a:solidFill>
                  <a:srgbClr val="030A18"/>
                </a:solidFill>
              </a:rPr>
              <a:t>Through these assignments we learned how to retrieve, organise and visualise data using MATLAB.
</a:t>
            </a:r>
            <a:r>
              <a:rPr lang="en-US" sz="2000" dirty="0">
                <a:solidFill>
                  <a:srgbClr val="030A18"/>
                </a:solidFill>
              </a:rPr>
              <a:t>• Successfully retrieved and processed a Kaggle dataset.
• Organised data into yearly tables and structures and exported them to a multi‑sheet Excel workbook.
• Generated a wide array of 2D and 3D plots to analyse economic indicators and member attributes.
• Captured group member details using structs and visualised them with various charts.
</a:t>
            </a:r>
            <a:endParaRPr lang="en-US" sz="2000" dirty="0"/>
          </a:p>
          <a:p>
            <a:pPr marL="0" indent="0">
              <a:buNone/>
            </a:pPr>
            <a:r>
              <a:rPr lang="en-US" sz="2000" i="1" dirty="0">
                <a:solidFill>
                  <a:srgbClr val="030A18"/>
                </a:solidFill>
              </a:rPr>
              <a:t>Teamwork and creative exploration were essential to our success.</a:t>
            </a:r>
            <a:endParaRPr lang="en-US" sz="2000" dirty="0"/>
          </a:p>
        </p:txBody>
      </p:sp>
      <p:pic>
        <p:nvPicPr>
          <p:cNvPr id="4" name="Image 0" descr="preencoded.png"/>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365760" y="4572000"/>
            <a:ext cx="548640" cy="548640"/>
          </a:xfrm>
          <a:prstGeom prst="rect">
            <a:avLst/>
          </a:prstGeom>
        </p:spPr>
      </p:pic>
      <p:sp>
        <p:nvSpPr>
          <p:cNvPr id="5" name="Text 2"/>
          <p:cNvSpPr/>
          <p:nvPr/>
        </p:nvSpPr>
        <p:spPr>
          <a:xfrm>
            <a:off x="1005840" y="4572000"/>
            <a:ext cx="7315200" cy="548640"/>
          </a:xfrm>
          <a:prstGeom prst="rect">
            <a:avLst/>
          </a:prstGeom>
          <a:noFill/>
        </p:spPr>
        <p:txBody>
          <a:bodyPr wrap="square" rtlCol="0" anchor="ctr"/>
          <a:lstStyle/>
          <a:p>
            <a:pPr marL="0" indent="0">
              <a:buNone/>
            </a:pPr>
            <a:r>
              <a:rPr lang="en-US" sz="2100" b="1" dirty="0">
                <a:solidFill>
                  <a:srgbClr val="030A18"/>
                </a:solidFill>
              </a:rPr>
              <a:t>Thank you for your attention!</a:t>
            </a:r>
            <a:endParaRPr lang="en-US" sz="2100" dirty="0"/>
          </a:p>
        </p:txBody>
      </p:sp>
      <p:sp>
        <p:nvSpPr>
          <p:cNvPr id="6" name="Text 3"/>
          <p:cNvSpPr/>
          <p:nvPr/>
        </p:nvSpPr>
        <p:spPr>
          <a:xfrm>
            <a:off x="457200" y="4777740"/>
            <a:ext cx="8229600" cy="228600"/>
          </a:xfrm>
          <a:prstGeom prst="rect">
            <a:avLst/>
          </a:prstGeom>
          <a:noFill/>
        </p:spPr>
        <p:txBody>
          <a:bodyPr wrap="square" lIns="0" tIns="0" rIns="0" bIns="0" rtlCol="0" anchor="ctr"/>
          <a:lstStyle/>
          <a:p>
            <a:pPr marL="0" indent="0">
              <a:buNone/>
            </a:pPr>
            <a:r>
              <a:rPr lang="en-US" sz="600" u="sng" dirty="0">
                <a:solidFill>
                  <a:srgbClr val="97B1DF"/>
                </a:solidFill>
                <a:hlinkClick r:id="rId3"/>
              </a:rPr>
              <a:t>[34]</a:t>
            </a:r>
            <a:r>
              <a:rPr lang="en-US" sz="600" dirty="0">
                <a:solidFill>
                  <a:srgbClr val="000000"/>
                </a:solidFill>
              </a:rPr>
              <a:t>  </a:t>
            </a:r>
            <a:r>
              <a:rPr lang="en-US" sz="600" u="sng" dirty="0">
                <a:solidFill>
                  <a:srgbClr val="97B1DF"/>
                </a:solidFill>
                <a:hlinkClick r:id="rId4"/>
              </a:rPr>
              <a:t>[35]</a:t>
            </a:r>
            <a:endParaRPr lang="en-US" sz="600" dirty="0"/>
          </a:p>
        </p:txBody>
      </p:sp>
      <p:pic>
        <p:nvPicPr>
          <p:cNvPr id="7" name="Image 0" descr="/home/oai/share/matlab_icon.png"/>
          <p:cNvPicPr>
            <a:picLocks noChangeAspect="1"/>
          </p:cNvPicPr>
          <p:nvPr/>
        </p:nvPicPr>
        <p:blipFill>
          <a:blip r:embed="rId5"/>
          <a:stretch>
            <a:fillRect/>
          </a:stretch>
        </p:blipFill>
        <p:spPr>
          <a:xfrm>
            <a:off x="7630160" y="0"/>
            <a:ext cx="1160780" cy="118554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ext 0"/>
          <p:cNvSpPr/>
          <p:nvPr/>
        </p:nvSpPr>
        <p:spPr>
          <a:xfrm>
            <a:off x="274320" y="274320"/>
            <a:ext cx="8595360" cy="502920"/>
          </a:xfrm>
          <a:prstGeom prst="rect">
            <a:avLst/>
          </a:prstGeom>
          <a:noFill/>
        </p:spPr>
        <p:txBody>
          <a:bodyPr wrap="square" rtlCol="0" anchor="ctr"/>
          <a:lstStyle/>
          <a:p>
            <a:pPr marL="0" indent="0">
              <a:buNone/>
            </a:pPr>
            <a:r>
              <a:rPr lang="en-US" sz="2400" dirty="0">
                <a:solidFill>
                  <a:srgbClr val="030A18"/>
                </a:solidFill>
                <a:latin typeface="Arial" panose="020B0604020202020204" pitchFamily="34" charset="0"/>
                <a:ea typeface="Arial" panose="020B0604020202020204" pitchFamily="34" charset="-122"/>
                <a:cs typeface="Arial" panose="020B0604020202020204" pitchFamily="34" charset="-120"/>
              </a:rPr>
              <a:t>Data Retrieval &amp; Processing</a:t>
            </a:r>
            <a:endParaRPr lang="en-US" sz="2400" dirty="0"/>
          </a:p>
        </p:txBody>
      </p:sp>
      <p:pic>
        <p:nvPicPr>
          <p:cNvPr id="3" name="Image 0" descr="/home/oai/share/kaggle_logo.png"/>
          <p:cNvPicPr>
            <a:picLocks noChangeAspect="1"/>
          </p:cNvPicPr>
          <p:nvPr/>
        </p:nvPicPr>
        <p:blipFill>
          <a:blip r:embed="rId1"/>
          <a:stretch>
            <a:fillRect/>
          </a:stretch>
        </p:blipFill>
        <p:spPr>
          <a:xfrm>
            <a:off x="7498080" y="829257"/>
            <a:ext cx="914400" cy="353166"/>
          </a:xfrm>
          <a:prstGeom prst="rect">
            <a:avLst/>
          </a:prstGeom>
        </p:spPr>
      </p:pic>
      <p:pic>
        <p:nvPicPr>
          <p:cNvPr id="4" name="Image 1" descr="preencoded.png"/>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65760" y="1143000"/>
            <a:ext cx="228600" cy="228600"/>
          </a:xfrm>
          <a:prstGeom prst="rect">
            <a:avLst/>
          </a:prstGeom>
        </p:spPr>
      </p:pic>
      <p:sp>
        <p:nvSpPr>
          <p:cNvPr id="5" name="Text 1"/>
          <p:cNvSpPr/>
          <p:nvPr/>
        </p:nvSpPr>
        <p:spPr>
          <a:xfrm>
            <a:off x="640080" y="1097280"/>
            <a:ext cx="6858000" cy="548640"/>
          </a:xfrm>
          <a:prstGeom prst="rect">
            <a:avLst/>
          </a:prstGeom>
          <a:noFill/>
        </p:spPr>
        <p:txBody>
          <a:bodyPr wrap="square" rtlCol="0" anchor="ctr"/>
          <a:lstStyle/>
          <a:p>
            <a:pPr marL="0" indent="0">
              <a:buNone/>
            </a:pPr>
            <a:r>
              <a:rPr lang="en-US" sz="2800" b="1" dirty="0">
                <a:solidFill>
                  <a:srgbClr val="030A18"/>
                </a:solidFill>
              </a:rPr>
              <a:t>Download Dataset
</a:t>
            </a:r>
            <a:r>
              <a:rPr lang="en-US" sz="2800" dirty="0">
                <a:solidFill>
                  <a:srgbClr val="030A18"/>
                </a:solidFill>
              </a:rPr>
              <a:t>Login to Kaggle.com and download the economic performance dataset.</a:t>
            </a:r>
            <a:endParaRPr lang="en-US" sz="2800" dirty="0"/>
          </a:p>
        </p:txBody>
      </p:sp>
      <p:pic>
        <p:nvPicPr>
          <p:cNvPr id="6" name="Image 2" descr="preencoded.png"/>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65760" y="3712845"/>
            <a:ext cx="228600" cy="228600"/>
          </a:xfrm>
          <a:prstGeom prst="rect">
            <a:avLst/>
          </a:prstGeom>
        </p:spPr>
      </p:pic>
      <p:sp>
        <p:nvSpPr>
          <p:cNvPr id="7" name="Text 2"/>
          <p:cNvSpPr/>
          <p:nvPr/>
        </p:nvSpPr>
        <p:spPr>
          <a:xfrm>
            <a:off x="640080" y="3608070"/>
            <a:ext cx="6858000" cy="548640"/>
          </a:xfrm>
          <a:prstGeom prst="rect">
            <a:avLst/>
          </a:prstGeom>
          <a:noFill/>
        </p:spPr>
        <p:txBody>
          <a:bodyPr wrap="square" rtlCol="0" anchor="ctr"/>
          <a:lstStyle/>
          <a:p>
            <a:pPr marL="0" indent="0">
              <a:buNone/>
            </a:pPr>
            <a:r>
              <a:rPr lang="en-US" sz="2400" b="1" dirty="0">
                <a:solidFill>
                  <a:srgbClr val="030A18"/>
                </a:solidFill>
              </a:rPr>
              <a:t>Load into MATLAB
</a:t>
            </a:r>
            <a:r>
              <a:rPr lang="en-US" sz="2400" dirty="0">
                <a:solidFill>
                  <a:srgbClr val="030A18"/>
                </a:solidFill>
              </a:rPr>
              <a:t>Use readtable() to import the Excel file into a table variable (MS).</a:t>
            </a:r>
            <a:endParaRPr lang="en-US" sz="2400" dirty="0"/>
          </a:p>
        </p:txBody>
      </p:sp>
      <p:pic>
        <p:nvPicPr>
          <p:cNvPr id="8" name="Image 3" descr="preencoded.png"/>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65760" y="2240280"/>
            <a:ext cx="228600" cy="228600"/>
          </a:xfrm>
          <a:prstGeom prst="rect">
            <a:avLst/>
          </a:prstGeom>
        </p:spPr>
      </p:pic>
      <p:sp>
        <p:nvSpPr>
          <p:cNvPr id="9" name="Text 3"/>
          <p:cNvSpPr/>
          <p:nvPr/>
        </p:nvSpPr>
        <p:spPr>
          <a:xfrm>
            <a:off x="640080" y="2352675"/>
            <a:ext cx="6858000" cy="548640"/>
          </a:xfrm>
          <a:prstGeom prst="rect">
            <a:avLst/>
          </a:prstGeom>
          <a:noFill/>
        </p:spPr>
        <p:txBody>
          <a:bodyPr wrap="square" rtlCol="0" anchor="ctr"/>
          <a:lstStyle/>
          <a:p>
            <a:pPr marL="0" indent="0">
              <a:buNone/>
            </a:pPr>
            <a:r>
              <a:rPr lang="en-US" sz="2400" b="1" dirty="0">
                <a:solidFill>
                  <a:srgbClr val="030A18"/>
                </a:solidFill>
              </a:rPr>
              <a:t>View Data
</a:t>
            </a:r>
            <a:r>
              <a:rPr lang="en-US" sz="2400" dirty="0">
                <a:solidFill>
                  <a:srgbClr val="030A18"/>
                </a:solidFill>
              </a:rPr>
              <a:t>Display MS to verify that columns like year, country_name, unemployment and GDP are loaded.</a:t>
            </a:r>
            <a:endParaRPr lang="en-US" sz="2400" dirty="0"/>
          </a:p>
        </p:txBody>
      </p:sp>
      <p:sp>
        <p:nvSpPr>
          <p:cNvPr id="10" name="Text 4"/>
          <p:cNvSpPr/>
          <p:nvPr/>
        </p:nvSpPr>
        <p:spPr>
          <a:xfrm>
            <a:off x="457200" y="4777740"/>
            <a:ext cx="8229600" cy="228600"/>
          </a:xfrm>
          <a:prstGeom prst="rect">
            <a:avLst/>
          </a:prstGeom>
          <a:noFill/>
        </p:spPr>
        <p:txBody>
          <a:bodyPr wrap="square" lIns="0" tIns="0" rIns="0" bIns="0" rtlCol="0" anchor="ctr"/>
          <a:lstStyle/>
          <a:p>
            <a:pPr marL="0" indent="0">
              <a:buNone/>
            </a:pPr>
            <a:r>
              <a:rPr lang="en-US" sz="600" u="sng" dirty="0">
                <a:solidFill>
                  <a:srgbClr val="97B1DF"/>
                </a:solidFill>
                <a:hlinkClick r:id="rId4"/>
              </a:rPr>
              <a:t>[3]</a:t>
            </a:r>
            <a:endParaRPr lang="en-US" sz="6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577215" y="1877442"/>
            <a:ext cx="8229600" cy="3394472"/>
          </a:xfrm>
        </p:spPr>
        <p:txBody>
          <a:bodyPr>
            <a:normAutofit fontScale="55000" lnSpcReduction="10000"/>
          </a:bodyPr>
          <a:lstStyle/>
          <a:p>
            <a:r>
              <a:rPr lang="en-US" dirty="0"/>
              <a:t>We </a:t>
            </a:r>
            <a:r>
              <a:rPr lang="en-US" dirty="0" smtClean="0"/>
              <a:t>had </a:t>
            </a:r>
            <a:r>
              <a:rPr lang="en-US" dirty="0"/>
              <a:t>a multi-step data processing </a:t>
            </a:r>
            <a:r>
              <a:rPr lang="en-US" dirty="0" smtClean="0"/>
              <a:t>task </a:t>
            </a:r>
            <a:r>
              <a:rPr lang="en-US" dirty="0"/>
              <a:t>to implement in MATLAB.</a:t>
            </a:r>
            <a:endParaRPr lang="en-US" dirty="0"/>
          </a:p>
          <a:p>
            <a:r>
              <a:rPr lang="en-US" b="1" dirty="0"/>
              <a:t>Source:</a:t>
            </a:r>
            <a:r>
              <a:rPr lang="en-US" dirty="0"/>
              <a:t> Download a unique dataset from </a:t>
            </a:r>
            <a:r>
              <a:rPr lang="en-US" b="1" dirty="0">
                <a:hlinkClick r:id="rId1"/>
              </a:rPr>
              <a:t>Kaggle.com</a:t>
            </a:r>
            <a:r>
              <a:rPr lang="en-US" dirty="0"/>
              <a:t> in Excel format.</a:t>
            </a:r>
            <a:endParaRPr lang="en-US" dirty="0"/>
          </a:p>
          <a:p>
            <a:r>
              <a:rPr lang="en-US" b="1" dirty="0"/>
              <a:t>Import:</a:t>
            </a:r>
            <a:r>
              <a:rPr lang="en-US" dirty="0"/>
              <a:t> Read the dataset into the MATLAB environment.</a:t>
            </a:r>
            <a:endParaRPr lang="en-US" dirty="0"/>
          </a:p>
          <a:p>
            <a:r>
              <a:rPr lang="en-US" b="1" dirty="0"/>
              <a:t>Process:</a:t>
            </a:r>
            <a:endParaRPr lang="en-US" dirty="0"/>
          </a:p>
          <a:p>
            <a:pPr lvl="1"/>
            <a:r>
              <a:rPr lang="en-US" dirty="0"/>
              <a:t>Create annual tables.</a:t>
            </a:r>
            <a:endParaRPr lang="en-US" dirty="0"/>
          </a:p>
          <a:p>
            <a:pPr lvl="1"/>
            <a:r>
              <a:rPr lang="en-US" dirty="0"/>
              <a:t>Convert tables to structural arrays.</a:t>
            </a:r>
            <a:endParaRPr lang="en-US" dirty="0"/>
          </a:p>
          <a:p>
            <a:r>
              <a:rPr lang="en-US" b="1" dirty="0"/>
              <a:t>Export:</a:t>
            </a:r>
            <a:r>
              <a:rPr lang="en-US" dirty="0"/>
              <a:t> Generate a new Excel workbook with organized, labeled sheets.</a:t>
            </a:r>
            <a:endParaRPr lang="en-US" dirty="0"/>
          </a:p>
          <a:p>
            <a:r>
              <a:rPr lang="en-US" dirty="0"/>
              <a:t>This workflow ensures data is structured, accessible, and reusable for analysis.</a:t>
            </a:r>
            <a:endParaRPr lang="en-US" dirty="0"/>
          </a:p>
          <a:p>
            <a:pPr marL="0" indent="0">
              <a:buNone/>
            </a:pPr>
            <a:br>
              <a:rPr lang="en-US" dirty="0" smtClean="0"/>
            </a:br>
            <a:endParaRPr lang="en-US" dirty="0"/>
          </a:p>
        </p:txBody>
      </p:sp>
      <p:sp>
        <p:nvSpPr>
          <p:cNvPr id="4" name="Title 3"/>
          <p:cNvSpPr>
            <a:spLocks noGrp="1"/>
          </p:cNvSpPr>
          <p:nvPr>
            <p:ph type="title"/>
          </p:nvPr>
        </p:nvSpPr>
        <p:spPr/>
        <p:txBody>
          <a:bodyPr>
            <a:normAutofit fontScale="90000"/>
          </a:bodyPr>
          <a:lstStyle/>
          <a:p>
            <a:r>
              <a:rPr lang="en-US" dirty="0" smtClean="0"/>
              <a:t>THE WORKFLOW OF THE TASK WE PERFORMED</a:t>
            </a:r>
            <a:endParaRPr lang="en-US"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ext 0"/>
          <p:cNvSpPr/>
          <p:nvPr/>
        </p:nvSpPr>
        <p:spPr>
          <a:xfrm>
            <a:off x="274320" y="274320"/>
            <a:ext cx="8595360" cy="502920"/>
          </a:xfrm>
          <a:prstGeom prst="rect">
            <a:avLst/>
          </a:prstGeom>
          <a:noFill/>
        </p:spPr>
        <p:txBody>
          <a:bodyPr wrap="square" rtlCol="0" anchor="ctr"/>
          <a:lstStyle/>
          <a:p>
            <a:pPr marL="0" indent="0">
              <a:buNone/>
            </a:pPr>
            <a:r>
              <a:rPr lang="en-US" sz="2400" dirty="0">
                <a:solidFill>
                  <a:srgbClr val="030A18"/>
                </a:solidFill>
                <a:latin typeface="Arial" panose="020B0604020202020204" pitchFamily="34" charset="0"/>
                <a:ea typeface="Arial" panose="020B0604020202020204" pitchFamily="34" charset="-122"/>
                <a:cs typeface="Arial" panose="020B0604020202020204" pitchFamily="34" charset="-120"/>
              </a:rPr>
              <a:t>Assignment 1: Data Retrieval</a:t>
            </a:r>
            <a:endParaRPr lang="en-US" sz="2400" dirty="0"/>
          </a:p>
        </p:txBody>
      </p:sp>
      <p:sp>
        <p:nvSpPr>
          <p:cNvPr id="3" name="Text 1"/>
          <p:cNvSpPr/>
          <p:nvPr/>
        </p:nvSpPr>
        <p:spPr>
          <a:xfrm>
            <a:off x="984250" y="1724660"/>
            <a:ext cx="5029200" cy="2286000"/>
          </a:xfrm>
          <a:prstGeom prst="rect">
            <a:avLst/>
          </a:prstGeom>
          <a:noFill/>
        </p:spPr>
        <p:txBody>
          <a:bodyPr wrap="square" rtlCol="0" anchor="ctr"/>
          <a:lstStyle/>
          <a:p>
            <a:pPr marL="0" indent="0">
              <a:buNone/>
            </a:pPr>
            <a:r>
              <a:rPr lang="en-US" sz="2400" dirty="0">
                <a:solidFill>
                  <a:srgbClr val="030A18"/>
                </a:solidFill>
              </a:rPr>
              <a:t>Step 1: Open Kaggle.com and select a dataset.
Step 2: Sign in, download the Excel dataset and save it locally.
Step 3: Copy the file path and open a new script in MATLAB.
Step 4: Save the script in the working directory and read the data table:</a:t>
            </a:r>
            <a:r>
              <a:rPr lang="en-US" sz="1200" dirty="0">
                <a:solidFill>
                  <a:srgbClr val="030A18"/>
                </a:solidFill>
              </a:rPr>
              <a:t>
</a:t>
            </a:r>
            <a:endParaRPr lang="en-US" sz="1200" dirty="0"/>
          </a:p>
        </p:txBody>
      </p:sp>
      <p:sp>
        <p:nvSpPr>
          <p:cNvPr id="6" name="Text 3"/>
          <p:cNvSpPr/>
          <p:nvPr/>
        </p:nvSpPr>
        <p:spPr>
          <a:xfrm>
            <a:off x="457200" y="4777740"/>
            <a:ext cx="8229600" cy="228600"/>
          </a:xfrm>
          <a:prstGeom prst="rect">
            <a:avLst/>
          </a:prstGeom>
          <a:noFill/>
        </p:spPr>
        <p:txBody>
          <a:bodyPr wrap="square" lIns="0" tIns="0" rIns="0" bIns="0" rtlCol="0" anchor="ctr"/>
          <a:lstStyle/>
          <a:p>
            <a:pPr marL="0" indent="0">
              <a:buNone/>
            </a:pPr>
            <a:r>
              <a:rPr lang="en-US" sz="600" u="sng" dirty="0">
                <a:solidFill>
                  <a:srgbClr val="97B1DF"/>
                </a:solidFill>
                <a:hlinkClick r:id="rId1"/>
              </a:rPr>
              <a:t>[18]</a:t>
            </a:r>
            <a:endParaRPr lang="en-US" sz="6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791210" y="834390"/>
            <a:ext cx="7819390" cy="1568450"/>
          </a:xfrm>
          <a:prstGeom prst="rect">
            <a:avLst/>
          </a:prstGeom>
          <a:noFill/>
        </p:spPr>
        <p:txBody>
          <a:bodyPr wrap="square" rtlCol="0">
            <a:spAutoFit/>
          </a:bodyPr>
          <a:p>
            <a:r>
              <a:rPr lang="en-US" altLang="en-GB" sz="2400"/>
              <a:t>MS = readtable("C:\Users\sseba\Desktop\assignment two\data set assignment one.xlsx");</a:t>
            </a:r>
            <a:endParaRPr lang="en-US" altLang="en-GB" sz="2400"/>
          </a:p>
          <a:p>
            <a:r>
              <a:rPr lang="en-US" altLang="en-GB" sz="2400"/>
              <a:t>disp(MS)</a:t>
            </a:r>
            <a:endParaRPr lang="en-US" altLang="en-GB" sz="2400"/>
          </a:p>
          <a:p>
            <a:endParaRPr lang="en-GB" altLang="en-US" sz="2400"/>
          </a:p>
        </p:txBody>
      </p:sp>
      <p:sp>
        <p:nvSpPr>
          <p:cNvPr id="3" name="Text Box 2"/>
          <p:cNvSpPr txBox="1"/>
          <p:nvPr/>
        </p:nvSpPr>
        <p:spPr>
          <a:xfrm>
            <a:off x="883285" y="2071370"/>
            <a:ext cx="7477760" cy="2616200"/>
          </a:xfrm>
          <a:prstGeom prst="rect">
            <a:avLst/>
          </a:prstGeom>
          <a:noFill/>
        </p:spPr>
        <p:txBody>
          <a:bodyPr wrap="square" rtlCol="0">
            <a:noAutofit/>
          </a:bodyPr>
          <a:p>
            <a:r>
              <a:rPr lang="en-US" altLang="en-GB" sz="2000"/>
              <a:t>readtable(): Reads Excel data into MATLAB table format</a:t>
            </a:r>
            <a:endParaRPr lang="en-US" altLang="en-GB" sz="2000"/>
          </a:p>
          <a:p>
            <a:r>
              <a:rPr lang="en-US" altLang="en-GB" sz="2000"/>
              <a:t>disp(MS): Displays table contents for verification</a:t>
            </a:r>
            <a:endParaRPr lang="en-US" altLang="en-GB" sz="2000"/>
          </a:p>
          <a:p>
            <a:r>
              <a:rPr lang="en-US" altLang="en-GB" sz="2000"/>
              <a:t>Data Structure: Contains country economic data with columns like year, country_name, UnemploymentRate, GDP, etc</a:t>
            </a:r>
            <a:endParaRPr lang="en-US" altLang="en-GB" sz="2000"/>
          </a:p>
          <a:p>
            <a:endParaRPr lang="en-GB" altLang="en-US" sz="2000"/>
          </a:p>
        </p:txBody>
      </p:sp>
      <p:pic>
        <p:nvPicPr>
          <p:cNvPr id="4" name="Picture 3"/>
          <p:cNvPicPr/>
          <p:nvPr/>
        </p:nvPicPr>
        <p:blipFill>
          <a:blip r:embed="rId1" cstate="print">
            <a:extLst>
              <a:ext uri="{28A0092B-C50C-407E-A947-70E740481C1C}">
                <a14:useLocalDpi xmlns:a14="http://schemas.microsoft.com/office/drawing/2010/main" val="0"/>
              </a:ext>
            </a:extLst>
          </a:blip>
          <a:stretch>
            <a:fillRect/>
          </a:stretch>
        </p:blipFill>
        <p:spPr>
          <a:xfrm>
            <a:off x="883285" y="3312160"/>
            <a:ext cx="3854450" cy="1743075"/>
          </a:xfrm>
          <a:prstGeom prst="rect">
            <a:avLst/>
          </a:prstGeom>
        </p:spPr>
      </p:pic>
    </p:spTree>
  </p:cSld>
  <p:clrMapOvr>
    <a:masterClrMapping/>
  </p:clrMapOvr>
</p:sld>
</file>

<file path=ppt/tags/tag1.xml><?xml version="1.0" encoding="utf-8"?>
<p:tagLst xmlns:p="http://schemas.openxmlformats.org/presentationml/2006/main">
  <p:tag name="KSO_WM_DIAGRAM_VIRTUALLY_FRAME" val="{&quot;height&quot;:269,&quot;left&quot;:28.8,&quot;top&quot;:86.4,&quot;width&quot;:525.65}"/>
</p:tagLst>
</file>

<file path=ppt/tags/tag2.xml><?xml version="1.0" encoding="utf-8"?>
<p:tagLst xmlns:p="http://schemas.openxmlformats.org/presentationml/2006/main">
  <p:tag name="KSO_WM_DIAGRAM_VIRTUALLY_FRAME" val="{&quot;height&quot;:269,&quot;left&quot;:28.8,&quot;top&quot;:86.4,&quot;width&quot;:525.65}"/>
</p:tagLst>
</file>

<file path=ppt/tags/tag3.xml><?xml version="1.0" encoding="utf-8"?>
<p:tagLst xmlns:p="http://schemas.openxmlformats.org/presentationml/2006/main">
  <p:tag name="KSO_WM_DIAGRAM_VIRTUALLY_FRAME" val="{&quot;height&quot;:269,&quot;left&quot;:28.8,&quot;top&quot;:86.4,&quot;width&quot;:525.65}"/>
</p:tagLst>
</file>

<file path=ppt/theme/theme1.xml><?xml version="1.0" encoding="utf-8"?>
<a:theme xmlns:a="http://schemas.openxmlformats.org/drawingml/2006/main" name="Blue Waves">
  <a:themeElements>
    <a:clrScheme name="Blue Waves 13">
      <a:dk1>
        <a:srgbClr val="000000"/>
      </a:dk1>
      <a:lt1>
        <a:srgbClr val="FFFFFF"/>
      </a:lt1>
      <a:dk2>
        <a:srgbClr val="000000"/>
      </a:dk2>
      <a:lt2>
        <a:srgbClr val="969696"/>
      </a:lt2>
      <a:accent1>
        <a:srgbClr val="0066CC"/>
      </a:accent1>
      <a:accent2>
        <a:srgbClr val="3399FF"/>
      </a:accent2>
      <a:accent3>
        <a:srgbClr val="FFFFFF"/>
      </a:accent3>
      <a:accent4>
        <a:srgbClr val="000000"/>
      </a:accent4>
      <a:accent5>
        <a:srgbClr val="AAB8E2"/>
      </a:accent5>
      <a:accent6>
        <a:srgbClr val="2D8AE7"/>
      </a:accent6>
      <a:hlink>
        <a:srgbClr val="CC3300"/>
      </a:hlink>
      <a:folHlink>
        <a:srgbClr val="996600"/>
      </a:folHlink>
    </a:clrScheme>
    <a:fontScheme name="Blue Waves">
      <a:majorFont>
        <a:latin typeface="Arial"/>
        <a:ea typeface="SimSun"/>
        <a:cs typeface=""/>
      </a:majorFont>
      <a:minorFont>
        <a:latin typeface="Arial"/>
        <a:ea typeface="SimSun"/>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spDef>
    <a:lnDef>
      <a:spPr bwMode="auto">
        <a:xfrm>
          <a:off x="0" y="0"/>
          <a:ext cx="1" cy="1"/>
        </a:xfrm>
        <a:custGeom>
          <a:avLst/>
          <a:gdLst/>
          <a:ahLst/>
          <a:cxnLst/>
          <a:rect l="0" t="0" r="0" b="0"/>
          <a:pathLst/>
        </a:cu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lnDef>
  </a:objectDefaults>
  <a:extraClrSchemeLst>
    <a:extraClrScheme>
      <a:clrScheme name="Blue Wave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ue Waves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ue Waves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ue Waves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ue Waves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ue Waves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ue Waves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ue Waves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ue Waves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ue Waves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ue Waves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ue Waves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Blue Waves 13">
        <a:dk1>
          <a:srgbClr val="000000"/>
        </a:dk1>
        <a:lt1>
          <a:srgbClr val="FFFFFF"/>
        </a:lt1>
        <a:dk2>
          <a:srgbClr val="000000"/>
        </a:dk2>
        <a:lt2>
          <a:srgbClr val="969696"/>
        </a:lt2>
        <a:accent1>
          <a:srgbClr val="0066CC"/>
        </a:accent1>
        <a:accent2>
          <a:srgbClr val="3399FF"/>
        </a:accent2>
        <a:accent3>
          <a:srgbClr val="FFFFFF"/>
        </a:accent3>
        <a:accent4>
          <a:srgbClr val="000000"/>
        </a:accent4>
        <a:accent5>
          <a:srgbClr val="AAB8E2"/>
        </a:accent5>
        <a:accent6>
          <a:srgbClr val="2D8AE7"/>
        </a:accent6>
        <a:hlink>
          <a:srgbClr val="CC3300"/>
        </a:hlink>
        <a:folHlink>
          <a:srgbClr val="9966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16645</Words>
  <Application>WPS Presentation</Application>
  <PresentationFormat>On-screen Show (16:9)</PresentationFormat>
  <Paragraphs>634</Paragraphs>
  <Slides>53</Slides>
  <Notes>31</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53</vt:i4>
      </vt:variant>
    </vt:vector>
  </HeadingPairs>
  <TitlesOfParts>
    <vt:vector size="67" baseType="lpstr">
      <vt:lpstr>Arial</vt:lpstr>
      <vt:lpstr>SimSun</vt:lpstr>
      <vt:lpstr>Wingdings</vt:lpstr>
      <vt:lpstr>Arial</vt:lpstr>
      <vt:lpstr>Arial</vt:lpstr>
      <vt:lpstr>Courier New</vt:lpstr>
      <vt:lpstr>Courier New</vt:lpstr>
      <vt:lpstr>Courier New</vt:lpstr>
      <vt:lpstr>Calibri</vt:lpstr>
      <vt:lpstr>Microsoft YaHei</vt:lpstr>
      <vt:lpstr>Arial Unicode MS</vt:lpstr>
      <vt:lpstr>Arial</vt:lpstr>
      <vt:lpstr>Calibri Light</vt:lpstr>
      <vt:lpstr>Blue Waves</vt:lpstr>
      <vt:lpstr>PowerPoint 演示文稿</vt:lpstr>
      <vt:lpstr>PowerPoint 演示文稿</vt:lpstr>
      <vt:lpstr>PowerPoint 演示文稿</vt:lpstr>
      <vt:lpstr>PowerPoint 演示文稿</vt:lpstr>
      <vt:lpstr>PowerPoint 演示文稿</vt:lpstr>
      <vt:lpstr>PowerPoint 演示文稿</vt:lpstr>
      <vt:lpstr>THE WORKFLOW OF THE TASK WE PERFORMED</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PptxGenJS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creator>PptxGenJS</dc:creator>
  <dc:subject>PptxGenJS Presentation</dc:subject>
  <cp:lastModifiedBy>Ssebakijje Hosea</cp:lastModifiedBy>
  <cp:revision>2</cp:revision>
  <dcterms:created xsi:type="dcterms:W3CDTF">2025-09-23T14:56:00Z</dcterms:created>
  <dcterms:modified xsi:type="dcterms:W3CDTF">2025-09-23T20:52:27Z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A6572B063D69484CAB5BE9EEF5B483B0_12</vt:lpwstr>
  </property>
  <property fmtid="{D5CDD505-2E9C-101B-9397-08002B2CF9AE}" pid="3" name="KSOProductBuildVer">
    <vt:lpwstr>2057-12.2.0.22556</vt:lpwstr>
  </property>
</Properties>
</file>